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5" r:id="rId2"/>
    <p:sldId id="402" r:id="rId3"/>
    <p:sldId id="408" r:id="rId4"/>
    <p:sldId id="413" r:id="rId5"/>
    <p:sldId id="409" r:id="rId6"/>
    <p:sldId id="411" r:id="rId7"/>
    <p:sldId id="415" r:id="rId8"/>
    <p:sldId id="401" r:id="rId9"/>
    <p:sldId id="32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8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494" autoAdjust="0"/>
  </p:normalViewPr>
  <p:slideViewPr>
    <p:cSldViewPr snapToGrid="0">
      <p:cViewPr varScale="1">
        <p:scale>
          <a:sx n="90" d="100"/>
          <a:sy n="90" d="100"/>
        </p:scale>
        <p:origin x="13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C5523-D319-4AE8-8AE3-64FA571660E0}"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516A6-D0A2-43DF-8506-1115B7F52D62}" type="slidenum">
              <a:rPr lang="en-US" smtClean="0"/>
              <a:t>‹#›</a:t>
            </a:fld>
            <a:endParaRPr lang="en-US"/>
          </a:p>
        </p:txBody>
      </p:sp>
    </p:spTree>
    <p:extLst>
      <p:ext uri="{BB962C8B-B14F-4D97-AF65-F5344CB8AC3E}">
        <p14:creationId xmlns:p14="http://schemas.microsoft.com/office/powerpoint/2010/main" val="264998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F516A6-D0A2-43DF-8506-1115B7F52D62}" type="slidenum">
              <a:rPr lang="en-US" smtClean="0"/>
              <a:t>1</a:t>
            </a:fld>
            <a:endParaRPr lang="en-US"/>
          </a:p>
        </p:txBody>
      </p:sp>
    </p:spTree>
    <p:extLst>
      <p:ext uri="{BB962C8B-B14F-4D97-AF65-F5344CB8AC3E}">
        <p14:creationId xmlns:p14="http://schemas.microsoft.com/office/powerpoint/2010/main" val="118768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 Burnham</a:t>
            </a:r>
          </a:p>
          <a:p>
            <a:r>
              <a:rPr lang="en-US" dirty="0"/>
              <a:t>Father of American Planning</a:t>
            </a:r>
          </a:p>
          <a:p>
            <a:r>
              <a:rPr lang="en-US" dirty="0"/>
              <a:t>Father of the Skyscraper</a:t>
            </a:r>
          </a:p>
          <a:p>
            <a:r>
              <a:rPr lang="en-US" dirty="0"/>
              <a:t>Architect</a:t>
            </a:r>
          </a:p>
          <a:p>
            <a:r>
              <a:rPr lang="en-US" dirty="0"/>
              <a:t>World’s Fair 1893, Chicago</a:t>
            </a:r>
          </a:p>
          <a:p>
            <a:endParaRPr lang="en-US" dirty="0"/>
          </a:p>
        </p:txBody>
      </p:sp>
      <p:sp>
        <p:nvSpPr>
          <p:cNvPr id="4" name="Slide Number Placeholder 3"/>
          <p:cNvSpPr>
            <a:spLocks noGrp="1"/>
          </p:cNvSpPr>
          <p:nvPr>
            <p:ph type="sldNum" sz="quarter" idx="5"/>
          </p:nvPr>
        </p:nvSpPr>
        <p:spPr/>
        <p:txBody>
          <a:bodyPr/>
          <a:lstStyle/>
          <a:p>
            <a:fld id="{80F516A6-D0A2-43DF-8506-1115B7F52D62}" type="slidenum">
              <a:rPr lang="en-US" smtClean="0"/>
              <a:t>2</a:t>
            </a:fld>
            <a:endParaRPr lang="en-US"/>
          </a:p>
        </p:txBody>
      </p:sp>
    </p:spTree>
    <p:extLst>
      <p:ext uri="{BB962C8B-B14F-4D97-AF65-F5344CB8AC3E}">
        <p14:creationId xmlns:p14="http://schemas.microsoft.com/office/powerpoint/2010/main" val="2861258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F516A6-D0A2-43DF-8506-1115B7F52D62}" type="slidenum">
              <a:rPr lang="en-US" smtClean="0"/>
              <a:t>3</a:t>
            </a:fld>
            <a:endParaRPr lang="en-US"/>
          </a:p>
        </p:txBody>
      </p:sp>
    </p:spTree>
    <p:extLst>
      <p:ext uri="{BB962C8B-B14F-4D97-AF65-F5344CB8AC3E}">
        <p14:creationId xmlns:p14="http://schemas.microsoft.com/office/powerpoint/2010/main" val="1166807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extreme examples</a:t>
            </a:r>
          </a:p>
          <a:p>
            <a:pPr marL="171450" indent="-171450">
              <a:buFont typeface="Arial" panose="020B0604020202020204" pitchFamily="34" charset="0"/>
              <a:buChar char="•"/>
            </a:pPr>
            <a:r>
              <a:rPr lang="en-US" dirty="0"/>
              <a:t>Kibera, Nairobi – no infrastructure, no social services, no sanitary landfill, no paved streets, no building codes</a:t>
            </a:r>
          </a:p>
          <a:p>
            <a:pPr marL="171450" indent="-171450">
              <a:buFont typeface="Arial" panose="020B0604020202020204" pitchFamily="34" charset="0"/>
              <a:buChar char="•"/>
            </a:pPr>
            <a:r>
              <a:rPr lang="en-US" dirty="0"/>
              <a:t>Sign over-proliferation</a:t>
            </a:r>
          </a:p>
          <a:p>
            <a:pPr marL="171450" indent="-171450">
              <a:buFont typeface="Arial" panose="020B0604020202020204" pitchFamily="34" charset="0"/>
              <a:buChar char="•"/>
            </a:pPr>
            <a:r>
              <a:rPr lang="en-US" dirty="0"/>
              <a:t>1855 map – John Snow’s cholera map, London</a:t>
            </a:r>
          </a:p>
          <a:p>
            <a:endParaRPr lang="en-US" dirty="0"/>
          </a:p>
          <a:p>
            <a:r>
              <a:rPr lang="en-US" dirty="0"/>
              <a:t>We plan to provide for efficient services, a healthy and pleasing environment for all</a:t>
            </a:r>
          </a:p>
        </p:txBody>
      </p:sp>
      <p:sp>
        <p:nvSpPr>
          <p:cNvPr id="4" name="Slide Number Placeholder 3"/>
          <p:cNvSpPr>
            <a:spLocks noGrp="1"/>
          </p:cNvSpPr>
          <p:nvPr>
            <p:ph type="sldNum" sz="quarter" idx="5"/>
          </p:nvPr>
        </p:nvSpPr>
        <p:spPr/>
        <p:txBody>
          <a:bodyPr/>
          <a:lstStyle/>
          <a:p>
            <a:fld id="{80F516A6-D0A2-43DF-8506-1115B7F52D62}" type="slidenum">
              <a:rPr lang="en-US" smtClean="0"/>
              <a:t>4</a:t>
            </a:fld>
            <a:endParaRPr lang="en-US"/>
          </a:p>
        </p:txBody>
      </p:sp>
    </p:spTree>
    <p:extLst>
      <p:ext uri="{BB962C8B-B14F-4D97-AF65-F5344CB8AC3E}">
        <p14:creationId xmlns:p14="http://schemas.microsoft.com/office/powerpoint/2010/main" val="199550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plan to make good decisions</a:t>
            </a:r>
          </a:p>
          <a:p>
            <a:endParaRPr lang="en-US" dirty="0"/>
          </a:p>
          <a:p>
            <a:r>
              <a:rPr lang="en-US" dirty="0"/>
              <a:t>As communities continue to grow, so do challenges and complex issues</a:t>
            </a:r>
          </a:p>
          <a:p>
            <a:endParaRPr lang="en-US" dirty="0"/>
          </a:p>
          <a:p>
            <a:r>
              <a:rPr lang="en-US" dirty="0"/>
              <a:t>Requires forward thinking</a:t>
            </a:r>
          </a:p>
        </p:txBody>
      </p:sp>
      <p:sp>
        <p:nvSpPr>
          <p:cNvPr id="4" name="Slide Number Placeholder 3"/>
          <p:cNvSpPr>
            <a:spLocks noGrp="1"/>
          </p:cNvSpPr>
          <p:nvPr>
            <p:ph type="sldNum" sz="quarter" idx="5"/>
          </p:nvPr>
        </p:nvSpPr>
        <p:spPr/>
        <p:txBody>
          <a:bodyPr/>
          <a:lstStyle/>
          <a:p>
            <a:fld id="{80F516A6-D0A2-43DF-8506-1115B7F52D62}" type="slidenum">
              <a:rPr lang="en-US" smtClean="0"/>
              <a:t>5</a:t>
            </a:fld>
            <a:endParaRPr lang="en-US"/>
          </a:p>
        </p:txBody>
      </p:sp>
    </p:spTree>
    <p:extLst>
      <p:ext uri="{BB962C8B-B14F-4D97-AF65-F5344CB8AC3E}">
        <p14:creationId xmlns:p14="http://schemas.microsoft.com/office/powerpoint/2010/main" val="398512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F516A6-D0A2-43DF-8506-1115B7F52D62}" type="slidenum">
              <a:rPr lang="en-US" smtClean="0"/>
              <a:t>6</a:t>
            </a:fld>
            <a:endParaRPr lang="en-US"/>
          </a:p>
        </p:txBody>
      </p:sp>
    </p:spTree>
    <p:extLst>
      <p:ext uri="{BB962C8B-B14F-4D97-AF65-F5344CB8AC3E}">
        <p14:creationId xmlns:p14="http://schemas.microsoft.com/office/powerpoint/2010/main" val="25980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SUP - We all need them – they keep us focused and out of trouble.  Tami and Sam will discuss this further.</a:t>
            </a:r>
          </a:p>
          <a:p>
            <a:endParaRPr lang="en-US" dirty="0"/>
          </a:p>
          <a:p>
            <a:r>
              <a:rPr lang="en-US" dirty="0"/>
              <a:t>Staff’s role is to evaluate the application, review referral agency comments and incorporate as necessary, consider public comments received prior to the hearing.  Staff’s report reflects the LUC, Comp Plan and other Master Plans.</a:t>
            </a:r>
          </a:p>
          <a:p>
            <a:endParaRPr lang="en-US" dirty="0"/>
          </a:p>
          <a:p>
            <a:r>
              <a:rPr lang="en-US" dirty="0"/>
              <a:t>Not subjective, must be code-based</a:t>
            </a:r>
          </a:p>
          <a:p>
            <a:endParaRPr lang="en-US" dirty="0"/>
          </a:p>
          <a:p>
            <a:r>
              <a:rPr lang="en-US" dirty="0"/>
              <a:t>Staff’s report will contain an analysis on how these have been met, the record will state that these have been met</a:t>
            </a:r>
          </a:p>
        </p:txBody>
      </p:sp>
      <p:sp>
        <p:nvSpPr>
          <p:cNvPr id="4" name="Slide Number Placeholder 3"/>
          <p:cNvSpPr>
            <a:spLocks noGrp="1"/>
          </p:cNvSpPr>
          <p:nvPr>
            <p:ph type="sldNum" sz="quarter" idx="5"/>
          </p:nvPr>
        </p:nvSpPr>
        <p:spPr/>
        <p:txBody>
          <a:bodyPr/>
          <a:lstStyle/>
          <a:p>
            <a:fld id="{80F516A6-D0A2-43DF-8506-1115B7F52D62}" type="slidenum">
              <a:rPr lang="en-US" smtClean="0"/>
              <a:t>7</a:t>
            </a:fld>
            <a:endParaRPr lang="en-US"/>
          </a:p>
        </p:txBody>
      </p:sp>
    </p:spTree>
    <p:extLst>
      <p:ext uri="{BB962C8B-B14F-4D97-AF65-F5344CB8AC3E}">
        <p14:creationId xmlns:p14="http://schemas.microsoft.com/office/powerpoint/2010/main" val="157118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dirty="0"/>
          </a:p>
        </p:txBody>
      </p:sp>
      <p:sp>
        <p:nvSpPr>
          <p:cNvPr id="4" name="Slide Number Placeholder 3"/>
          <p:cNvSpPr>
            <a:spLocks noGrp="1"/>
          </p:cNvSpPr>
          <p:nvPr>
            <p:ph type="sldNum" sz="quarter" idx="5"/>
          </p:nvPr>
        </p:nvSpPr>
        <p:spPr/>
        <p:txBody>
          <a:bodyPr/>
          <a:lstStyle/>
          <a:p>
            <a:fld id="{80F516A6-D0A2-43DF-8506-1115B7F52D62}" type="slidenum">
              <a:rPr lang="en-US" smtClean="0"/>
              <a:t>8</a:t>
            </a:fld>
            <a:endParaRPr lang="en-US"/>
          </a:p>
        </p:txBody>
      </p:sp>
    </p:spTree>
    <p:extLst>
      <p:ext uri="{BB962C8B-B14F-4D97-AF65-F5344CB8AC3E}">
        <p14:creationId xmlns:p14="http://schemas.microsoft.com/office/powerpoint/2010/main" val="2142833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this cycle</a:t>
            </a:r>
          </a:p>
        </p:txBody>
      </p:sp>
      <p:sp>
        <p:nvSpPr>
          <p:cNvPr id="4" name="Slide Number Placeholder 3"/>
          <p:cNvSpPr>
            <a:spLocks noGrp="1"/>
          </p:cNvSpPr>
          <p:nvPr>
            <p:ph type="sldNum" sz="quarter" idx="5"/>
          </p:nvPr>
        </p:nvSpPr>
        <p:spPr/>
        <p:txBody>
          <a:bodyPr/>
          <a:lstStyle/>
          <a:p>
            <a:fld id="{80F516A6-D0A2-43DF-8506-1115B7F52D62}" type="slidenum">
              <a:rPr lang="en-US" smtClean="0"/>
              <a:t>9</a:t>
            </a:fld>
            <a:endParaRPr lang="en-US"/>
          </a:p>
        </p:txBody>
      </p:sp>
    </p:spTree>
    <p:extLst>
      <p:ext uri="{BB962C8B-B14F-4D97-AF65-F5344CB8AC3E}">
        <p14:creationId xmlns:p14="http://schemas.microsoft.com/office/powerpoint/2010/main" val="3446796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E8D59-D242-2220-6179-EA52B2CFE9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1E2BE4-9A66-8C6A-2C04-65F2D19F56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F506D8-98E1-B5CE-FA80-ADC16E5D3011}"/>
              </a:ext>
            </a:extLst>
          </p:cNvPr>
          <p:cNvSpPr>
            <a:spLocks noGrp="1"/>
          </p:cNvSpPr>
          <p:nvPr>
            <p:ph type="dt" sz="half" idx="10"/>
          </p:nvPr>
        </p:nvSpPr>
        <p:spPr/>
        <p:txBody>
          <a:bodyPr/>
          <a:lstStyle/>
          <a:p>
            <a:fld id="{70233CD4-942E-4B07-AFDF-6F288682DE20}" type="datetimeFigureOut">
              <a:rPr lang="en-US" smtClean="0"/>
              <a:t>10/8/2024</a:t>
            </a:fld>
            <a:endParaRPr lang="en-US"/>
          </a:p>
        </p:txBody>
      </p:sp>
      <p:sp>
        <p:nvSpPr>
          <p:cNvPr id="5" name="Footer Placeholder 4">
            <a:extLst>
              <a:ext uri="{FF2B5EF4-FFF2-40B4-BE49-F238E27FC236}">
                <a16:creationId xmlns:a16="http://schemas.microsoft.com/office/drawing/2014/main" id="{2B8B7E42-FBD3-E1F7-9BBD-4835DA8B3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FFCA9-B8D7-505E-1438-3196ED2FA501}"/>
              </a:ext>
            </a:extLst>
          </p:cNvPr>
          <p:cNvSpPr>
            <a:spLocks noGrp="1"/>
          </p:cNvSpPr>
          <p:nvPr>
            <p:ph type="sldNum" sz="quarter" idx="12"/>
          </p:nvPr>
        </p:nvSpPr>
        <p:spPr/>
        <p:txBody>
          <a:bodyPr/>
          <a:lstStyle/>
          <a:p>
            <a:fld id="{CFA3D91F-FED3-4D00-A072-A6CBC4590B0C}" type="slidenum">
              <a:rPr lang="en-US" smtClean="0"/>
              <a:t>‹#›</a:t>
            </a:fld>
            <a:endParaRPr lang="en-US"/>
          </a:p>
        </p:txBody>
      </p:sp>
    </p:spTree>
    <p:extLst>
      <p:ext uri="{BB962C8B-B14F-4D97-AF65-F5344CB8AC3E}">
        <p14:creationId xmlns:p14="http://schemas.microsoft.com/office/powerpoint/2010/main" val="15277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041BB-EBAB-6B4B-985C-0A6801C91E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FB4269-517D-F48C-D9CB-F0F5A0695F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F3A23-22E6-BE5E-C139-F6037BB60E88}"/>
              </a:ext>
            </a:extLst>
          </p:cNvPr>
          <p:cNvSpPr>
            <a:spLocks noGrp="1"/>
          </p:cNvSpPr>
          <p:nvPr>
            <p:ph type="dt" sz="half" idx="10"/>
          </p:nvPr>
        </p:nvSpPr>
        <p:spPr/>
        <p:txBody>
          <a:bodyPr/>
          <a:lstStyle/>
          <a:p>
            <a:fld id="{70233CD4-942E-4B07-AFDF-6F288682DE20}" type="datetimeFigureOut">
              <a:rPr lang="en-US" smtClean="0"/>
              <a:t>10/8/2024</a:t>
            </a:fld>
            <a:endParaRPr lang="en-US"/>
          </a:p>
        </p:txBody>
      </p:sp>
      <p:sp>
        <p:nvSpPr>
          <p:cNvPr id="5" name="Footer Placeholder 4">
            <a:extLst>
              <a:ext uri="{FF2B5EF4-FFF2-40B4-BE49-F238E27FC236}">
                <a16:creationId xmlns:a16="http://schemas.microsoft.com/office/drawing/2014/main" id="{C556264A-2A8D-FA23-25EA-0E19220DC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410AF-6423-F346-974C-D583C9B6E7DA}"/>
              </a:ext>
            </a:extLst>
          </p:cNvPr>
          <p:cNvSpPr>
            <a:spLocks noGrp="1"/>
          </p:cNvSpPr>
          <p:nvPr>
            <p:ph type="sldNum" sz="quarter" idx="12"/>
          </p:nvPr>
        </p:nvSpPr>
        <p:spPr/>
        <p:txBody>
          <a:bodyPr/>
          <a:lstStyle/>
          <a:p>
            <a:fld id="{CFA3D91F-FED3-4D00-A072-A6CBC4590B0C}" type="slidenum">
              <a:rPr lang="en-US" smtClean="0"/>
              <a:t>‹#›</a:t>
            </a:fld>
            <a:endParaRPr lang="en-US"/>
          </a:p>
        </p:txBody>
      </p:sp>
    </p:spTree>
    <p:extLst>
      <p:ext uri="{BB962C8B-B14F-4D97-AF65-F5344CB8AC3E}">
        <p14:creationId xmlns:p14="http://schemas.microsoft.com/office/powerpoint/2010/main" val="295737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558AA1-8207-0ED1-A895-035EE1289E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CD6080-FF59-9CB1-90A0-92E443F0D0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D3683-6E3C-8794-0C73-1594205A9CED}"/>
              </a:ext>
            </a:extLst>
          </p:cNvPr>
          <p:cNvSpPr>
            <a:spLocks noGrp="1"/>
          </p:cNvSpPr>
          <p:nvPr>
            <p:ph type="dt" sz="half" idx="10"/>
          </p:nvPr>
        </p:nvSpPr>
        <p:spPr/>
        <p:txBody>
          <a:bodyPr/>
          <a:lstStyle/>
          <a:p>
            <a:fld id="{70233CD4-942E-4B07-AFDF-6F288682DE20}" type="datetimeFigureOut">
              <a:rPr lang="en-US" smtClean="0"/>
              <a:t>10/8/2024</a:t>
            </a:fld>
            <a:endParaRPr lang="en-US"/>
          </a:p>
        </p:txBody>
      </p:sp>
      <p:sp>
        <p:nvSpPr>
          <p:cNvPr id="5" name="Footer Placeholder 4">
            <a:extLst>
              <a:ext uri="{FF2B5EF4-FFF2-40B4-BE49-F238E27FC236}">
                <a16:creationId xmlns:a16="http://schemas.microsoft.com/office/drawing/2014/main" id="{965575E7-30B4-812D-7F38-F59F91327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437AB-49E6-ABE7-10B7-BCE9CB9932F4}"/>
              </a:ext>
            </a:extLst>
          </p:cNvPr>
          <p:cNvSpPr>
            <a:spLocks noGrp="1"/>
          </p:cNvSpPr>
          <p:nvPr>
            <p:ph type="sldNum" sz="quarter" idx="12"/>
          </p:nvPr>
        </p:nvSpPr>
        <p:spPr/>
        <p:txBody>
          <a:bodyPr/>
          <a:lstStyle/>
          <a:p>
            <a:fld id="{CFA3D91F-FED3-4D00-A072-A6CBC4590B0C}" type="slidenum">
              <a:rPr lang="en-US" smtClean="0"/>
              <a:t>‹#›</a:t>
            </a:fld>
            <a:endParaRPr lang="en-US"/>
          </a:p>
        </p:txBody>
      </p:sp>
    </p:spTree>
    <p:extLst>
      <p:ext uri="{BB962C8B-B14F-4D97-AF65-F5344CB8AC3E}">
        <p14:creationId xmlns:p14="http://schemas.microsoft.com/office/powerpoint/2010/main" val="2937617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option 1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0DDEA1-E9DF-BE4C-837A-142AC5855E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4720110"/>
            <a:ext cx="4062523" cy="2137885"/>
          </a:xfrm>
          <a:prstGeom prst="rect">
            <a:avLst/>
          </a:prstGeom>
        </p:spPr>
      </p:pic>
      <p:pic>
        <p:nvPicPr>
          <p:cNvPr id="7" name="Picture 6">
            <a:extLst>
              <a:ext uri="{FF2B5EF4-FFF2-40B4-BE49-F238E27FC236}">
                <a16:creationId xmlns:a16="http://schemas.microsoft.com/office/drawing/2014/main" id="{448C2C78-9B65-7648-97E6-85E7A5C9472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58100" y="4720106"/>
            <a:ext cx="4066949" cy="2137885"/>
          </a:xfrm>
          <a:prstGeom prst="rect">
            <a:avLst/>
          </a:prstGeom>
        </p:spPr>
      </p:pic>
      <p:pic>
        <p:nvPicPr>
          <p:cNvPr id="8" name="Picture 7">
            <a:extLst>
              <a:ext uri="{FF2B5EF4-FFF2-40B4-BE49-F238E27FC236}">
                <a16:creationId xmlns:a16="http://schemas.microsoft.com/office/drawing/2014/main" id="{97823F8C-A793-6D48-8B76-F419AB3CEFA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29480" y="4700530"/>
            <a:ext cx="4053669" cy="2157465"/>
          </a:xfrm>
          <a:prstGeom prst="rect">
            <a:avLst/>
          </a:prstGeom>
        </p:spPr>
      </p:pic>
      <p:cxnSp>
        <p:nvCxnSpPr>
          <p:cNvPr id="9" name="Straight Connector 8">
            <a:extLst>
              <a:ext uri="{FF2B5EF4-FFF2-40B4-BE49-F238E27FC236}">
                <a16:creationId xmlns:a16="http://schemas.microsoft.com/office/drawing/2014/main" id="{34665E57-97FF-624F-B010-170E64B3094E}"/>
              </a:ext>
            </a:extLst>
          </p:cNvPr>
          <p:cNvCxnSpPr>
            <a:cxnSpLocks/>
          </p:cNvCxnSpPr>
          <p:nvPr userDrawn="1"/>
        </p:nvCxnSpPr>
        <p:spPr>
          <a:xfrm>
            <a:off x="4058100" y="4452787"/>
            <a:ext cx="0" cy="240521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B3E47EF-449B-564F-A4FD-D39C591B419E}"/>
              </a:ext>
            </a:extLst>
          </p:cNvPr>
          <p:cNvCxnSpPr>
            <a:cxnSpLocks/>
          </p:cNvCxnSpPr>
          <p:nvPr userDrawn="1"/>
        </p:nvCxnSpPr>
        <p:spPr>
          <a:xfrm>
            <a:off x="8125049" y="4452779"/>
            <a:ext cx="0" cy="240521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1A284C0-50B2-0E4A-AAFF-123B3FEC0FF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 y="2"/>
            <a:ext cx="12191997" cy="4698745"/>
          </a:xfrm>
          <a:prstGeom prst="rect">
            <a:avLst/>
          </a:prstGeom>
        </p:spPr>
      </p:pic>
      <p:sp>
        <p:nvSpPr>
          <p:cNvPr id="12" name="Rectangle 11">
            <a:extLst>
              <a:ext uri="{FF2B5EF4-FFF2-40B4-BE49-F238E27FC236}">
                <a16:creationId xmlns:a16="http://schemas.microsoft.com/office/drawing/2014/main" id="{69C2478F-5355-CF49-92E0-D86799C31E66}"/>
              </a:ext>
            </a:extLst>
          </p:cNvPr>
          <p:cNvSpPr/>
          <p:nvPr userDrawn="1"/>
        </p:nvSpPr>
        <p:spPr>
          <a:xfrm>
            <a:off x="-3" y="3330149"/>
            <a:ext cx="12192000" cy="1389960"/>
          </a:xfrm>
          <a:prstGeom prst="rect">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1"/>
          </a:p>
        </p:txBody>
      </p:sp>
      <p:cxnSp>
        <p:nvCxnSpPr>
          <p:cNvPr id="13" name="Straight Connector 12">
            <a:extLst>
              <a:ext uri="{FF2B5EF4-FFF2-40B4-BE49-F238E27FC236}">
                <a16:creationId xmlns:a16="http://schemas.microsoft.com/office/drawing/2014/main" id="{5685805A-F106-9244-A3D6-7B784E090025}"/>
              </a:ext>
            </a:extLst>
          </p:cNvPr>
          <p:cNvCxnSpPr>
            <a:cxnSpLocks/>
          </p:cNvCxnSpPr>
          <p:nvPr userDrawn="1"/>
        </p:nvCxnSpPr>
        <p:spPr>
          <a:xfrm>
            <a:off x="0" y="3330149"/>
            <a:ext cx="1218314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5419F14-1BC5-3B41-8C5C-BB6CDD997124}"/>
              </a:ext>
            </a:extLst>
          </p:cNvPr>
          <p:cNvCxnSpPr>
            <a:cxnSpLocks/>
          </p:cNvCxnSpPr>
          <p:nvPr userDrawn="1"/>
        </p:nvCxnSpPr>
        <p:spPr>
          <a:xfrm>
            <a:off x="-3" y="4696412"/>
            <a:ext cx="1218314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579EBE65-A225-4240-876D-18A5E3D7730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091695" y="3153062"/>
            <a:ext cx="2133656" cy="1744133"/>
          </a:xfrm>
          <a:prstGeom prst="rect">
            <a:avLst/>
          </a:prstGeom>
        </p:spPr>
      </p:pic>
      <p:sp>
        <p:nvSpPr>
          <p:cNvPr id="2" name="Title 1">
            <a:extLst>
              <a:ext uri="{FF2B5EF4-FFF2-40B4-BE49-F238E27FC236}">
                <a16:creationId xmlns:a16="http://schemas.microsoft.com/office/drawing/2014/main" id="{BAB3769D-520B-9147-B733-DD8B9D020554}"/>
              </a:ext>
            </a:extLst>
          </p:cNvPr>
          <p:cNvSpPr>
            <a:spLocks noGrp="1"/>
          </p:cNvSpPr>
          <p:nvPr>
            <p:ph type="title" hasCustomPrompt="1"/>
          </p:nvPr>
        </p:nvSpPr>
        <p:spPr>
          <a:xfrm>
            <a:off x="513472" y="3362347"/>
            <a:ext cx="8578224" cy="1325563"/>
          </a:xfrm>
        </p:spPr>
        <p:txBody>
          <a:bodyPr anchor="ctr">
            <a:normAutofit/>
          </a:bodyPr>
          <a:lstStyle>
            <a:lvl1pPr>
              <a:defRPr sz="3733" b="1">
                <a:solidFill>
                  <a:schemeClr val="accent4"/>
                </a:solidFill>
                <a:latin typeface="Times New Roman" panose="02020603050405020304" pitchFamily="18" charset="0"/>
                <a:cs typeface="Times New Roman" panose="02020603050405020304" pitchFamily="18" charset="0"/>
              </a:defRPr>
            </a:lvl1pPr>
          </a:lstStyle>
          <a:p>
            <a:r>
              <a:rPr lang="en-US" dirty="0"/>
              <a:t>PowerPoint title and other info to go here and could be lengthy</a:t>
            </a:r>
          </a:p>
        </p:txBody>
      </p:sp>
    </p:spTree>
    <p:extLst>
      <p:ext uri="{BB962C8B-B14F-4D97-AF65-F5344CB8AC3E}">
        <p14:creationId xmlns:p14="http://schemas.microsoft.com/office/powerpoint/2010/main" val="2315294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ernal 3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11B0B1-4960-D748-B34B-975E3BE783A6}"/>
              </a:ext>
            </a:extLst>
          </p:cNvPr>
          <p:cNvSpPr/>
          <p:nvPr userDrawn="1"/>
        </p:nvSpPr>
        <p:spPr>
          <a:xfrm>
            <a:off x="0" y="0"/>
            <a:ext cx="12192000" cy="1044117"/>
          </a:xfrm>
          <a:prstGeom prst="rect">
            <a:avLst/>
          </a:prstGeom>
          <a:solidFill>
            <a:srgbClr val="00206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93" rtl="0" eaLnBrk="1" fontAlgn="auto" latinLnBrk="0" hangingPunct="1">
              <a:lnSpc>
                <a:spcPct val="100000"/>
              </a:lnSpc>
              <a:spcBef>
                <a:spcPts val="0"/>
              </a:spcBef>
              <a:spcAft>
                <a:spcPts val="0"/>
              </a:spcAft>
              <a:buClrTx/>
              <a:buSzTx/>
              <a:buFontTx/>
              <a:buNone/>
              <a:tabLst/>
              <a:defRPr/>
            </a:pPr>
            <a:endParaRPr kumimoji="0" lang="en-US" sz="240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A picture containing drawing&#10;&#10;Description automatically generated">
            <a:extLst>
              <a:ext uri="{FF2B5EF4-FFF2-40B4-BE49-F238E27FC236}">
                <a16:creationId xmlns:a16="http://schemas.microsoft.com/office/drawing/2014/main" id="{BD873AAE-309B-6241-ABB2-AABC908F3B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23407" y="154524"/>
            <a:ext cx="1634776" cy="1336329"/>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3B383108-5EC4-044D-8ABA-9467F05F1D0B}"/>
              </a:ext>
            </a:extLst>
          </p:cNvPr>
          <p:cNvPicPr>
            <a:picLocks noChangeAspect="1"/>
          </p:cNvPicPr>
          <p:nvPr userDrawn="1"/>
        </p:nvPicPr>
        <p:blipFill rotWithShape="1">
          <a:blip r:embed="rId3" cstate="screen">
            <a:alphaModFix amt="5000"/>
            <a:extLst>
              <a:ext uri="{28A0092B-C50C-407E-A947-70E740481C1C}">
                <a14:useLocalDpi xmlns:a14="http://schemas.microsoft.com/office/drawing/2010/main"/>
              </a:ext>
            </a:extLst>
          </a:blip>
          <a:srcRect/>
          <a:stretch/>
        </p:blipFill>
        <p:spPr>
          <a:xfrm>
            <a:off x="1" y="1864571"/>
            <a:ext cx="6759787" cy="4993432"/>
          </a:xfrm>
          <a:prstGeom prst="rect">
            <a:avLst/>
          </a:prstGeom>
        </p:spPr>
      </p:pic>
      <p:sp>
        <p:nvSpPr>
          <p:cNvPr id="9" name="Title 1">
            <a:extLst>
              <a:ext uri="{FF2B5EF4-FFF2-40B4-BE49-F238E27FC236}">
                <a16:creationId xmlns:a16="http://schemas.microsoft.com/office/drawing/2014/main" id="{14AAC07A-C3C8-054B-BCDE-CE8DF0CD6391}"/>
              </a:ext>
            </a:extLst>
          </p:cNvPr>
          <p:cNvSpPr>
            <a:spLocks noGrp="1"/>
          </p:cNvSpPr>
          <p:nvPr>
            <p:ph type="title" hasCustomPrompt="1"/>
          </p:nvPr>
        </p:nvSpPr>
        <p:spPr>
          <a:xfrm>
            <a:off x="394327" y="365453"/>
            <a:ext cx="10425157" cy="378587"/>
          </a:xfrm>
        </p:spPr>
        <p:txBody>
          <a:bodyPr>
            <a:normAutofit/>
          </a:bodyPr>
          <a:lstStyle>
            <a:lvl1pPr>
              <a:defRPr sz="3200" b="1">
                <a:solidFill>
                  <a:schemeClr val="accent4"/>
                </a:solidFill>
                <a:latin typeface="Times New Roman" panose="02020603050405020304" pitchFamily="18" charset="0"/>
                <a:cs typeface="Times New Roman" panose="02020603050405020304" pitchFamily="18" charset="0"/>
              </a:defRPr>
            </a:lvl1pPr>
          </a:lstStyle>
          <a:p>
            <a:r>
              <a:rPr lang="en-US" dirty="0"/>
              <a:t>Slide title and other info to go here and could be lengthy</a:t>
            </a:r>
          </a:p>
        </p:txBody>
      </p:sp>
      <p:sp>
        <p:nvSpPr>
          <p:cNvPr id="10" name="Text Placeholder 19">
            <a:extLst>
              <a:ext uri="{FF2B5EF4-FFF2-40B4-BE49-F238E27FC236}">
                <a16:creationId xmlns:a16="http://schemas.microsoft.com/office/drawing/2014/main" id="{77E7E32D-6A08-264F-9AD6-7C46F2C43211}"/>
              </a:ext>
            </a:extLst>
          </p:cNvPr>
          <p:cNvSpPr>
            <a:spLocks noGrp="1"/>
          </p:cNvSpPr>
          <p:nvPr>
            <p:ph type="body" sz="quarter" idx="11" hasCustomPrompt="1"/>
          </p:nvPr>
        </p:nvSpPr>
        <p:spPr>
          <a:xfrm>
            <a:off x="394327" y="5249490"/>
            <a:ext cx="5264795" cy="1217084"/>
          </a:xfrm>
        </p:spPr>
        <p:txBody>
          <a:bodyPr>
            <a:normAutofit/>
          </a:bodyPr>
          <a:lstStyle>
            <a:lvl1pPr marL="0" indent="0">
              <a:lnSpc>
                <a:spcPts val="2401"/>
              </a:lnSpc>
              <a:spcBef>
                <a:spcPts val="0"/>
              </a:spcBef>
              <a:spcAft>
                <a:spcPts val="801"/>
              </a:spcAft>
              <a:buNone/>
              <a:defRPr sz="1868"/>
            </a:lvl1pPr>
            <a:lvl2pPr marL="457194" indent="0">
              <a:buNone/>
              <a:defRPr/>
            </a:lvl2pPr>
            <a:lvl3pPr marL="914389" indent="0">
              <a:buNone/>
              <a:defRPr/>
            </a:lvl3pPr>
            <a:lvl4pPr marL="1371583" indent="0">
              <a:buNone/>
              <a:defRPr/>
            </a:lvl4pPr>
            <a:lvl5pPr marL="1828777" indent="0">
              <a:buNone/>
              <a:defRPr/>
            </a:lvl5pPr>
          </a:lstStyle>
          <a:p>
            <a:pPr lvl="0"/>
            <a:r>
              <a:rPr lang="en-US" dirty="0"/>
              <a:t>Follow-up copy can go here like this and fill up the space. Follow-up copy can go here like this and fill up the space.</a:t>
            </a:r>
          </a:p>
        </p:txBody>
      </p:sp>
      <p:sp>
        <p:nvSpPr>
          <p:cNvPr id="11" name="Text Placeholder 22">
            <a:extLst>
              <a:ext uri="{FF2B5EF4-FFF2-40B4-BE49-F238E27FC236}">
                <a16:creationId xmlns:a16="http://schemas.microsoft.com/office/drawing/2014/main" id="{C48799EF-07DC-8044-A37E-BD5826DE3124}"/>
              </a:ext>
            </a:extLst>
          </p:cNvPr>
          <p:cNvSpPr>
            <a:spLocks noGrp="1"/>
          </p:cNvSpPr>
          <p:nvPr>
            <p:ph type="body" sz="quarter" idx="12" hasCustomPrompt="1"/>
          </p:nvPr>
        </p:nvSpPr>
        <p:spPr>
          <a:xfrm>
            <a:off x="393700" y="1490135"/>
            <a:ext cx="11403973" cy="1217084"/>
          </a:xfrm>
        </p:spPr>
        <p:txBody>
          <a:bodyPr>
            <a:noAutofit/>
          </a:bodyPr>
          <a:lstStyle>
            <a:lvl1pPr marL="0" marR="0" indent="0" algn="l" defTabSz="609593" rtl="0" eaLnBrk="1" fontAlgn="auto" latinLnBrk="0" hangingPunct="1">
              <a:lnSpc>
                <a:spcPts val="2401"/>
              </a:lnSpc>
              <a:spcBef>
                <a:spcPts val="0"/>
              </a:spcBef>
              <a:spcAft>
                <a:spcPts val="801"/>
              </a:spcAft>
              <a:buClrTx/>
              <a:buSzTx/>
              <a:buFontTx/>
              <a:buNone/>
              <a:tabLst/>
              <a:defRPr sz="1868"/>
            </a:lvl1pPr>
            <a:lvl2pPr marL="457194" indent="0">
              <a:lnSpc>
                <a:spcPts val="2401"/>
              </a:lnSpc>
              <a:spcAft>
                <a:spcPts val="801"/>
              </a:spcAft>
              <a:buNone/>
              <a:defRPr sz="1868"/>
            </a:lvl2pPr>
            <a:lvl3pPr marL="914389" indent="0">
              <a:lnSpc>
                <a:spcPts val="2401"/>
              </a:lnSpc>
              <a:spcAft>
                <a:spcPts val="801"/>
              </a:spcAft>
              <a:buNone/>
              <a:defRPr sz="1868"/>
            </a:lvl3pPr>
            <a:lvl4pPr marL="1371583" indent="0">
              <a:lnSpc>
                <a:spcPts val="2401"/>
              </a:lnSpc>
              <a:spcAft>
                <a:spcPts val="801"/>
              </a:spcAft>
              <a:buNone/>
              <a:defRPr sz="1868"/>
            </a:lvl4pPr>
            <a:lvl5pPr marL="1828777" indent="0">
              <a:lnSpc>
                <a:spcPts val="2401"/>
              </a:lnSpc>
              <a:spcAft>
                <a:spcPts val="801"/>
              </a:spcAft>
              <a:buNone/>
              <a:defRPr sz="1868"/>
            </a:lvl5pPr>
          </a:lstStyle>
          <a:p>
            <a:pPr marL="0" marR="0" lvl="0" indent="0" algn="l" defTabSz="609593" rtl="0" eaLnBrk="1" fontAlgn="auto" latinLnBrk="0" hangingPunct="1">
              <a:lnSpc>
                <a:spcPts val="2401"/>
              </a:lnSpc>
              <a:spcBef>
                <a:spcPts val="0"/>
              </a:spcBef>
              <a:spcAft>
                <a:spcPts val="801"/>
              </a:spcAft>
              <a:buClrTx/>
              <a:buSzTx/>
              <a:buFontTx/>
              <a:buNone/>
              <a:tabLst/>
              <a:defRPr/>
            </a:pPr>
            <a:r>
              <a:rPr kumimoji="0" lang="en-US" sz="1868"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Body copy can go here like this and fill up the space. A short paragraph explaining a topic can be really effective. Body copy can go here like this and fill up the space. Body copy can go here like this and fill up the space.</a:t>
            </a:r>
          </a:p>
        </p:txBody>
      </p:sp>
      <p:sp>
        <p:nvSpPr>
          <p:cNvPr id="12" name="Text Placeholder 19">
            <a:extLst>
              <a:ext uri="{FF2B5EF4-FFF2-40B4-BE49-F238E27FC236}">
                <a16:creationId xmlns:a16="http://schemas.microsoft.com/office/drawing/2014/main" id="{802CEFD2-03B8-7043-A2B2-28CC1E0540EB}"/>
              </a:ext>
            </a:extLst>
          </p:cNvPr>
          <p:cNvSpPr>
            <a:spLocks noGrp="1"/>
          </p:cNvSpPr>
          <p:nvPr>
            <p:ph type="body" sz="quarter" idx="13" hasCustomPrompt="1"/>
          </p:nvPr>
        </p:nvSpPr>
        <p:spPr>
          <a:xfrm>
            <a:off x="728874" y="2956984"/>
            <a:ext cx="4930249" cy="1851053"/>
          </a:xfrm>
        </p:spPr>
        <p:txBody>
          <a:bodyPr>
            <a:normAutofit/>
          </a:bodyPr>
          <a:lstStyle>
            <a:lvl1pPr marL="380994" indent="-380994">
              <a:lnSpc>
                <a:spcPts val="2401"/>
              </a:lnSpc>
              <a:spcBef>
                <a:spcPts val="0"/>
              </a:spcBef>
              <a:spcAft>
                <a:spcPts val="801"/>
              </a:spcAft>
              <a:buFont typeface="Arial" panose="020B0604020202020204" pitchFamily="34" charset="0"/>
              <a:buChar char="•"/>
              <a:defRPr sz="1868"/>
            </a:lvl1pPr>
            <a:lvl2pPr marL="457194" indent="0">
              <a:buNone/>
              <a:defRPr/>
            </a:lvl2pPr>
            <a:lvl3pPr marL="914389" indent="0">
              <a:buNone/>
              <a:defRPr/>
            </a:lvl3pPr>
            <a:lvl4pPr marL="1371583" indent="0">
              <a:buNone/>
              <a:defRPr/>
            </a:lvl4pPr>
            <a:lvl5pPr marL="1828777" indent="0">
              <a:buNone/>
              <a:defRPr/>
            </a:lvl5pPr>
          </a:lstStyle>
          <a:p>
            <a:pPr lvl="0"/>
            <a:r>
              <a:rPr lang="en-US" dirty="0"/>
              <a:t>Bullet points are a nice way to call out information.</a:t>
            </a:r>
          </a:p>
          <a:p>
            <a:pPr lvl="0"/>
            <a:r>
              <a:rPr lang="en-US" dirty="0"/>
              <a:t>Some bullet points are shorter.</a:t>
            </a:r>
          </a:p>
          <a:p>
            <a:pPr lvl="0"/>
            <a:r>
              <a:rPr lang="en-US" dirty="0"/>
              <a:t>They are good for making quick, easy to read statements.</a:t>
            </a:r>
          </a:p>
        </p:txBody>
      </p:sp>
      <p:sp>
        <p:nvSpPr>
          <p:cNvPr id="13" name="Picture Placeholder 2">
            <a:extLst>
              <a:ext uri="{FF2B5EF4-FFF2-40B4-BE49-F238E27FC236}">
                <a16:creationId xmlns:a16="http://schemas.microsoft.com/office/drawing/2014/main" id="{FE68445A-00D9-F24B-9EF0-CBB90036A837}"/>
              </a:ext>
            </a:extLst>
          </p:cNvPr>
          <p:cNvSpPr>
            <a:spLocks noGrp="1"/>
          </p:cNvSpPr>
          <p:nvPr>
            <p:ph type="pic" sz="quarter" idx="14"/>
          </p:nvPr>
        </p:nvSpPr>
        <p:spPr>
          <a:xfrm>
            <a:off x="6110821" y="2819400"/>
            <a:ext cx="5686855" cy="3672669"/>
          </a:xfrm>
        </p:spPr>
        <p:txBody>
          <a:bodyPr/>
          <a:lstStyle/>
          <a:p>
            <a:endParaRPr lang="en-US" dirty="0"/>
          </a:p>
        </p:txBody>
      </p:sp>
    </p:spTree>
    <p:extLst>
      <p:ext uri="{BB962C8B-B14F-4D97-AF65-F5344CB8AC3E}">
        <p14:creationId xmlns:p14="http://schemas.microsoft.com/office/powerpoint/2010/main" val="1508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D95B-CDEE-D6DC-8DA9-C1DBD001AB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4A118C-30E7-5DD1-53F7-028FC47FE1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4BB9E-BC7C-6778-769D-68DA0F161AC7}"/>
              </a:ext>
            </a:extLst>
          </p:cNvPr>
          <p:cNvSpPr>
            <a:spLocks noGrp="1"/>
          </p:cNvSpPr>
          <p:nvPr>
            <p:ph type="dt" sz="half" idx="10"/>
          </p:nvPr>
        </p:nvSpPr>
        <p:spPr/>
        <p:txBody>
          <a:bodyPr/>
          <a:lstStyle/>
          <a:p>
            <a:fld id="{70233CD4-942E-4B07-AFDF-6F288682DE20}" type="datetimeFigureOut">
              <a:rPr lang="en-US" smtClean="0"/>
              <a:t>10/8/2024</a:t>
            </a:fld>
            <a:endParaRPr lang="en-US"/>
          </a:p>
        </p:txBody>
      </p:sp>
      <p:sp>
        <p:nvSpPr>
          <p:cNvPr id="5" name="Footer Placeholder 4">
            <a:extLst>
              <a:ext uri="{FF2B5EF4-FFF2-40B4-BE49-F238E27FC236}">
                <a16:creationId xmlns:a16="http://schemas.microsoft.com/office/drawing/2014/main" id="{E2ABDDAF-9671-7DD8-F750-1436BA0AE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97EC8-C91D-626D-C4DE-21A22EDDCE4D}"/>
              </a:ext>
            </a:extLst>
          </p:cNvPr>
          <p:cNvSpPr>
            <a:spLocks noGrp="1"/>
          </p:cNvSpPr>
          <p:nvPr>
            <p:ph type="sldNum" sz="quarter" idx="12"/>
          </p:nvPr>
        </p:nvSpPr>
        <p:spPr/>
        <p:txBody>
          <a:bodyPr/>
          <a:lstStyle/>
          <a:p>
            <a:fld id="{CFA3D91F-FED3-4D00-A072-A6CBC4590B0C}" type="slidenum">
              <a:rPr lang="en-US" smtClean="0"/>
              <a:t>‹#›</a:t>
            </a:fld>
            <a:endParaRPr lang="en-US"/>
          </a:p>
        </p:txBody>
      </p:sp>
    </p:spTree>
    <p:extLst>
      <p:ext uri="{BB962C8B-B14F-4D97-AF65-F5344CB8AC3E}">
        <p14:creationId xmlns:p14="http://schemas.microsoft.com/office/powerpoint/2010/main" val="283469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91C0-1BD8-8168-6DC2-E476FAA4B9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FFC05B-FA51-5FEC-E3D4-E4BE63B9C3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A7DF34-00CE-20AC-E02B-6F67F4420CBE}"/>
              </a:ext>
            </a:extLst>
          </p:cNvPr>
          <p:cNvSpPr>
            <a:spLocks noGrp="1"/>
          </p:cNvSpPr>
          <p:nvPr>
            <p:ph type="dt" sz="half" idx="10"/>
          </p:nvPr>
        </p:nvSpPr>
        <p:spPr/>
        <p:txBody>
          <a:bodyPr/>
          <a:lstStyle/>
          <a:p>
            <a:fld id="{70233CD4-942E-4B07-AFDF-6F288682DE20}" type="datetimeFigureOut">
              <a:rPr lang="en-US" smtClean="0"/>
              <a:t>10/8/2024</a:t>
            </a:fld>
            <a:endParaRPr lang="en-US"/>
          </a:p>
        </p:txBody>
      </p:sp>
      <p:sp>
        <p:nvSpPr>
          <p:cNvPr id="5" name="Footer Placeholder 4">
            <a:extLst>
              <a:ext uri="{FF2B5EF4-FFF2-40B4-BE49-F238E27FC236}">
                <a16:creationId xmlns:a16="http://schemas.microsoft.com/office/drawing/2014/main" id="{EB03CCE6-18F1-69A5-BF0D-236698D98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C1F1F-9EC8-2769-C581-5FE0E7542BDF}"/>
              </a:ext>
            </a:extLst>
          </p:cNvPr>
          <p:cNvSpPr>
            <a:spLocks noGrp="1"/>
          </p:cNvSpPr>
          <p:nvPr>
            <p:ph type="sldNum" sz="quarter" idx="12"/>
          </p:nvPr>
        </p:nvSpPr>
        <p:spPr/>
        <p:txBody>
          <a:bodyPr/>
          <a:lstStyle/>
          <a:p>
            <a:fld id="{CFA3D91F-FED3-4D00-A072-A6CBC4590B0C}" type="slidenum">
              <a:rPr lang="en-US" smtClean="0"/>
              <a:t>‹#›</a:t>
            </a:fld>
            <a:endParaRPr lang="en-US"/>
          </a:p>
        </p:txBody>
      </p:sp>
    </p:spTree>
    <p:extLst>
      <p:ext uri="{BB962C8B-B14F-4D97-AF65-F5344CB8AC3E}">
        <p14:creationId xmlns:p14="http://schemas.microsoft.com/office/powerpoint/2010/main" val="83767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C29C1-F559-A231-69FB-F864105A06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203240-EF12-D84F-941F-336769D8CA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5329D9-A50D-3C73-47C1-FAB755F0EA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8AA42-1544-E194-2201-939B22E124B2}"/>
              </a:ext>
            </a:extLst>
          </p:cNvPr>
          <p:cNvSpPr>
            <a:spLocks noGrp="1"/>
          </p:cNvSpPr>
          <p:nvPr>
            <p:ph type="dt" sz="half" idx="10"/>
          </p:nvPr>
        </p:nvSpPr>
        <p:spPr/>
        <p:txBody>
          <a:bodyPr/>
          <a:lstStyle/>
          <a:p>
            <a:fld id="{70233CD4-942E-4B07-AFDF-6F288682DE20}" type="datetimeFigureOut">
              <a:rPr lang="en-US" smtClean="0"/>
              <a:t>10/8/2024</a:t>
            </a:fld>
            <a:endParaRPr lang="en-US"/>
          </a:p>
        </p:txBody>
      </p:sp>
      <p:sp>
        <p:nvSpPr>
          <p:cNvPr id="6" name="Footer Placeholder 5">
            <a:extLst>
              <a:ext uri="{FF2B5EF4-FFF2-40B4-BE49-F238E27FC236}">
                <a16:creationId xmlns:a16="http://schemas.microsoft.com/office/drawing/2014/main" id="{638B8287-436A-86AD-2BDC-315355370B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E0577C-CF41-323D-8653-BEF6D9B2E50F}"/>
              </a:ext>
            </a:extLst>
          </p:cNvPr>
          <p:cNvSpPr>
            <a:spLocks noGrp="1"/>
          </p:cNvSpPr>
          <p:nvPr>
            <p:ph type="sldNum" sz="quarter" idx="12"/>
          </p:nvPr>
        </p:nvSpPr>
        <p:spPr/>
        <p:txBody>
          <a:bodyPr/>
          <a:lstStyle/>
          <a:p>
            <a:fld id="{CFA3D91F-FED3-4D00-A072-A6CBC4590B0C}" type="slidenum">
              <a:rPr lang="en-US" smtClean="0"/>
              <a:t>‹#›</a:t>
            </a:fld>
            <a:endParaRPr lang="en-US"/>
          </a:p>
        </p:txBody>
      </p:sp>
    </p:spTree>
    <p:extLst>
      <p:ext uri="{BB962C8B-B14F-4D97-AF65-F5344CB8AC3E}">
        <p14:creationId xmlns:p14="http://schemas.microsoft.com/office/powerpoint/2010/main" val="1817491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D651-D488-4C9F-AB66-AF13A7DBCC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B18AC3-714C-1F52-9002-F0DD77AC34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B32EC-CA35-8BDC-02D5-3084AB8ED3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3D0222-771E-7003-86C6-93F5A3687B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54639-7D91-9ABB-4273-A2E3CA8D1D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3EFD60-5551-7C4A-4CBF-7905F1F67B3C}"/>
              </a:ext>
            </a:extLst>
          </p:cNvPr>
          <p:cNvSpPr>
            <a:spLocks noGrp="1"/>
          </p:cNvSpPr>
          <p:nvPr>
            <p:ph type="dt" sz="half" idx="10"/>
          </p:nvPr>
        </p:nvSpPr>
        <p:spPr/>
        <p:txBody>
          <a:bodyPr/>
          <a:lstStyle/>
          <a:p>
            <a:fld id="{70233CD4-942E-4B07-AFDF-6F288682DE20}" type="datetimeFigureOut">
              <a:rPr lang="en-US" smtClean="0"/>
              <a:t>10/8/2024</a:t>
            </a:fld>
            <a:endParaRPr lang="en-US"/>
          </a:p>
        </p:txBody>
      </p:sp>
      <p:sp>
        <p:nvSpPr>
          <p:cNvPr id="8" name="Footer Placeholder 7">
            <a:extLst>
              <a:ext uri="{FF2B5EF4-FFF2-40B4-BE49-F238E27FC236}">
                <a16:creationId xmlns:a16="http://schemas.microsoft.com/office/drawing/2014/main" id="{2EE46DFE-1865-E8B1-05D7-2223C600FA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D1B891-8F2E-D9A4-4320-CCE8D23D20D7}"/>
              </a:ext>
            </a:extLst>
          </p:cNvPr>
          <p:cNvSpPr>
            <a:spLocks noGrp="1"/>
          </p:cNvSpPr>
          <p:nvPr>
            <p:ph type="sldNum" sz="quarter" idx="12"/>
          </p:nvPr>
        </p:nvSpPr>
        <p:spPr/>
        <p:txBody>
          <a:bodyPr/>
          <a:lstStyle/>
          <a:p>
            <a:fld id="{CFA3D91F-FED3-4D00-A072-A6CBC4590B0C}" type="slidenum">
              <a:rPr lang="en-US" smtClean="0"/>
              <a:t>‹#›</a:t>
            </a:fld>
            <a:endParaRPr lang="en-US"/>
          </a:p>
        </p:txBody>
      </p:sp>
    </p:spTree>
    <p:extLst>
      <p:ext uri="{BB962C8B-B14F-4D97-AF65-F5344CB8AC3E}">
        <p14:creationId xmlns:p14="http://schemas.microsoft.com/office/powerpoint/2010/main" val="824795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C7E01-A3E1-8110-EFF4-F0649A45CA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C7226C-8AF9-BA5D-9208-A1C23B4C4331}"/>
              </a:ext>
            </a:extLst>
          </p:cNvPr>
          <p:cNvSpPr>
            <a:spLocks noGrp="1"/>
          </p:cNvSpPr>
          <p:nvPr>
            <p:ph type="dt" sz="half" idx="10"/>
          </p:nvPr>
        </p:nvSpPr>
        <p:spPr/>
        <p:txBody>
          <a:bodyPr/>
          <a:lstStyle/>
          <a:p>
            <a:fld id="{70233CD4-942E-4B07-AFDF-6F288682DE20}" type="datetimeFigureOut">
              <a:rPr lang="en-US" smtClean="0"/>
              <a:t>10/8/2024</a:t>
            </a:fld>
            <a:endParaRPr lang="en-US"/>
          </a:p>
        </p:txBody>
      </p:sp>
      <p:sp>
        <p:nvSpPr>
          <p:cNvPr id="4" name="Footer Placeholder 3">
            <a:extLst>
              <a:ext uri="{FF2B5EF4-FFF2-40B4-BE49-F238E27FC236}">
                <a16:creationId xmlns:a16="http://schemas.microsoft.com/office/drawing/2014/main" id="{0FB73D22-194E-B3D0-5786-4B05A57F2D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FDFB5F-4EF4-71A4-24E5-F8DB4CCC82C9}"/>
              </a:ext>
            </a:extLst>
          </p:cNvPr>
          <p:cNvSpPr>
            <a:spLocks noGrp="1"/>
          </p:cNvSpPr>
          <p:nvPr>
            <p:ph type="sldNum" sz="quarter" idx="12"/>
          </p:nvPr>
        </p:nvSpPr>
        <p:spPr/>
        <p:txBody>
          <a:bodyPr/>
          <a:lstStyle/>
          <a:p>
            <a:fld id="{CFA3D91F-FED3-4D00-A072-A6CBC4590B0C}" type="slidenum">
              <a:rPr lang="en-US" smtClean="0"/>
              <a:t>‹#›</a:t>
            </a:fld>
            <a:endParaRPr lang="en-US"/>
          </a:p>
        </p:txBody>
      </p:sp>
    </p:spTree>
    <p:extLst>
      <p:ext uri="{BB962C8B-B14F-4D97-AF65-F5344CB8AC3E}">
        <p14:creationId xmlns:p14="http://schemas.microsoft.com/office/powerpoint/2010/main" val="3156901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C14835-7433-B458-1E81-3CC0511AC7BB}"/>
              </a:ext>
            </a:extLst>
          </p:cNvPr>
          <p:cNvSpPr>
            <a:spLocks noGrp="1"/>
          </p:cNvSpPr>
          <p:nvPr>
            <p:ph type="dt" sz="half" idx="10"/>
          </p:nvPr>
        </p:nvSpPr>
        <p:spPr/>
        <p:txBody>
          <a:bodyPr/>
          <a:lstStyle/>
          <a:p>
            <a:fld id="{70233CD4-942E-4B07-AFDF-6F288682DE20}" type="datetimeFigureOut">
              <a:rPr lang="en-US" smtClean="0"/>
              <a:t>10/8/2024</a:t>
            </a:fld>
            <a:endParaRPr lang="en-US"/>
          </a:p>
        </p:txBody>
      </p:sp>
      <p:sp>
        <p:nvSpPr>
          <p:cNvPr id="3" name="Footer Placeholder 2">
            <a:extLst>
              <a:ext uri="{FF2B5EF4-FFF2-40B4-BE49-F238E27FC236}">
                <a16:creationId xmlns:a16="http://schemas.microsoft.com/office/drawing/2014/main" id="{0B103C8E-570B-02CA-FB37-D031A86D41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D70A1D-35AE-D8FF-F9D8-6906D18E7250}"/>
              </a:ext>
            </a:extLst>
          </p:cNvPr>
          <p:cNvSpPr>
            <a:spLocks noGrp="1"/>
          </p:cNvSpPr>
          <p:nvPr>
            <p:ph type="sldNum" sz="quarter" idx="12"/>
          </p:nvPr>
        </p:nvSpPr>
        <p:spPr/>
        <p:txBody>
          <a:bodyPr/>
          <a:lstStyle/>
          <a:p>
            <a:fld id="{CFA3D91F-FED3-4D00-A072-A6CBC4590B0C}" type="slidenum">
              <a:rPr lang="en-US" smtClean="0"/>
              <a:t>‹#›</a:t>
            </a:fld>
            <a:endParaRPr lang="en-US"/>
          </a:p>
        </p:txBody>
      </p:sp>
    </p:spTree>
    <p:extLst>
      <p:ext uri="{BB962C8B-B14F-4D97-AF65-F5344CB8AC3E}">
        <p14:creationId xmlns:p14="http://schemas.microsoft.com/office/powerpoint/2010/main" val="139296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E5BE-9891-818D-F23A-66C863801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E57B15-CD81-7345-5258-29BE20F3E2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AA8257-F8BE-618A-0B2D-583F480CC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5FC05C-AEA0-32A0-A409-010A3515AB50}"/>
              </a:ext>
            </a:extLst>
          </p:cNvPr>
          <p:cNvSpPr>
            <a:spLocks noGrp="1"/>
          </p:cNvSpPr>
          <p:nvPr>
            <p:ph type="dt" sz="half" idx="10"/>
          </p:nvPr>
        </p:nvSpPr>
        <p:spPr/>
        <p:txBody>
          <a:bodyPr/>
          <a:lstStyle/>
          <a:p>
            <a:fld id="{70233CD4-942E-4B07-AFDF-6F288682DE20}" type="datetimeFigureOut">
              <a:rPr lang="en-US" smtClean="0"/>
              <a:t>10/8/2024</a:t>
            </a:fld>
            <a:endParaRPr lang="en-US"/>
          </a:p>
        </p:txBody>
      </p:sp>
      <p:sp>
        <p:nvSpPr>
          <p:cNvPr id="6" name="Footer Placeholder 5">
            <a:extLst>
              <a:ext uri="{FF2B5EF4-FFF2-40B4-BE49-F238E27FC236}">
                <a16:creationId xmlns:a16="http://schemas.microsoft.com/office/drawing/2014/main" id="{C9F46C5F-28B0-6144-6679-14DA6A8F5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8D16D2-BC29-E961-777A-FFB216B330FF}"/>
              </a:ext>
            </a:extLst>
          </p:cNvPr>
          <p:cNvSpPr>
            <a:spLocks noGrp="1"/>
          </p:cNvSpPr>
          <p:nvPr>
            <p:ph type="sldNum" sz="quarter" idx="12"/>
          </p:nvPr>
        </p:nvSpPr>
        <p:spPr/>
        <p:txBody>
          <a:bodyPr/>
          <a:lstStyle/>
          <a:p>
            <a:fld id="{CFA3D91F-FED3-4D00-A072-A6CBC4590B0C}" type="slidenum">
              <a:rPr lang="en-US" smtClean="0"/>
              <a:t>‹#›</a:t>
            </a:fld>
            <a:endParaRPr lang="en-US"/>
          </a:p>
        </p:txBody>
      </p:sp>
    </p:spTree>
    <p:extLst>
      <p:ext uri="{BB962C8B-B14F-4D97-AF65-F5344CB8AC3E}">
        <p14:creationId xmlns:p14="http://schemas.microsoft.com/office/powerpoint/2010/main" val="492915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4401-DF82-B911-848C-4CEA361BBE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8F3663-0378-6ECC-88D3-C9EB78E937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10701C-DD2D-64EE-C9EB-5F6B55ECEA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6F89C5-BB87-977F-518D-04605A3709F8}"/>
              </a:ext>
            </a:extLst>
          </p:cNvPr>
          <p:cNvSpPr>
            <a:spLocks noGrp="1"/>
          </p:cNvSpPr>
          <p:nvPr>
            <p:ph type="dt" sz="half" idx="10"/>
          </p:nvPr>
        </p:nvSpPr>
        <p:spPr/>
        <p:txBody>
          <a:bodyPr/>
          <a:lstStyle/>
          <a:p>
            <a:fld id="{70233CD4-942E-4B07-AFDF-6F288682DE20}" type="datetimeFigureOut">
              <a:rPr lang="en-US" smtClean="0"/>
              <a:t>10/8/2024</a:t>
            </a:fld>
            <a:endParaRPr lang="en-US"/>
          </a:p>
        </p:txBody>
      </p:sp>
      <p:sp>
        <p:nvSpPr>
          <p:cNvPr id="6" name="Footer Placeholder 5">
            <a:extLst>
              <a:ext uri="{FF2B5EF4-FFF2-40B4-BE49-F238E27FC236}">
                <a16:creationId xmlns:a16="http://schemas.microsoft.com/office/drawing/2014/main" id="{FE7877C0-6804-B71C-6F81-3E23D25C48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49D180-B41A-A789-7251-7177FCA6D541}"/>
              </a:ext>
            </a:extLst>
          </p:cNvPr>
          <p:cNvSpPr>
            <a:spLocks noGrp="1"/>
          </p:cNvSpPr>
          <p:nvPr>
            <p:ph type="sldNum" sz="quarter" idx="12"/>
          </p:nvPr>
        </p:nvSpPr>
        <p:spPr/>
        <p:txBody>
          <a:bodyPr/>
          <a:lstStyle/>
          <a:p>
            <a:fld id="{CFA3D91F-FED3-4D00-A072-A6CBC4590B0C}" type="slidenum">
              <a:rPr lang="en-US" smtClean="0"/>
              <a:t>‹#›</a:t>
            </a:fld>
            <a:endParaRPr lang="en-US"/>
          </a:p>
        </p:txBody>
      </p:sp>
    </p:spTree>
    <p:extLst>
      <p:ext uri="{BB962C8B-B14F-4D97-AF65-F5344CB8AC3E}">
        <p14:creationId xmlns:p14="http://schemas.microsoft.com/office/powerpoint/2010/main" val="224684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697496-666C-3D84-79CC-572EE0E06F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BF0CF0-BC82-0953-2128-36BD18CB98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7998B-075B-BF18-3B31-A5ADEC5451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33CD4-942E-4B07-AFDF-6F288682DE20}" type="datetimeFigureOut">
              <a:rPr lang="en-US" smtClean="0"/>
              <a:t>10/8/2024</a:t>
            </a:fld>
            <a:endParaRPr lang="en-US"/>
          </a:p>
        </p:txBody>
      </p:sp>
      <p:sp>
        <p:nvSpPr>
          <p:cNvPr id="5" name="Footer Placeholder 4">
            <a:extLst>
              <a:ext uri="{FF2B5EF4-FFF2-40B4-BE49-F238E27FC236}">
                <a16:creationId xmlns:a16="http://schemas.microsoft.com/office/drawing/2014/main" id="{939C54FF-4C54-CB52-509B-4D8A3A0431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202631-1957-C3CA-7551-2466617C7E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3D91F-FED3-4D00-A072-A6CBC4590B0C}" type="slidenum">
              <a:rPr lang="en-US" smtClean="0"/>
              <a:t>‹#›</a:t>
            </a:fld>
            <a:endParaRPr lang="en-US"/>
          </a:p>
        </p:txBody>
      </p:sp>
    </p:spTree>
    <p:extLst>
      <p:ext uri="{BB962C8B-B14F-4D97-AF65-F5344CB8AC3E}">
        <p14:creationId xmlns:p14="http://schemas.microsoft.com/office/powerpoint/2010/main" val="2669613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8608-14FF-EF4C-B1AF-84A43AA4FEBB}"/>
              </a:ext>
            </a:extLst>
          </p:cNvPr>
          <p:cNvSpPr>
            <a:spLocks noGrp="1"/>
          </p:cNvSpPr>
          <p:nvPr>
            <p:ph type="title"/>
          </p:nvPr>
        </p:nvSpPr>
        <p:spPr/>
        <p:txBody>
          <a:bodyPr>
            <a:normAutofit/>
          </a:bodyPr>
          <a:lstStyle/>
          <a:p>
            <a:r>
              <a:rPr lang="en-US" dirty="0"/>
              <a:t>Planning Commission 2024</a:t>
            </a:r>
          </a:p>
        </p:txBody>
      </p:sp>
    </p:spTree>
    <p:extLst>
      <p:ext uri="{BB962C8B-B14F-4D97-AF65-F5344CB8AC3E}">
        <p14:creationId xmlns:p14="http://schemas.microsoft.com/office/powerpoint/2010/main" val="422092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Daniel Burnham: Make No Little Plans - Council Bluffs Library">
            <a:extLst>
              <a:ext uri="{FF2B5EF4-FFF2-40B4-BE49-F238E27FC236}">
                <a16:creationId xmlns:a16="http://schemas.microsoft.com/office/drawing/2014/main" id="{8BBC43B3-FA48-7F9B-FAAC-9909C1C5D3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4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3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F111A3D-B511-16C2-CCA5-DD7CFF72284A}"/>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a:solidFill>
                  <a:schemeClr val="tx1">
                    <a:lumMod val="85000"/>
                    <a:lumOff val="15000"/>
                  </a:schemeClr>
                </a:solidFill>
                <a:latin typeface="+mj-lt"/>
                <a:ea typeface="+mj-ea"/>
                <a:cs typeface="+mj-cs"/>
              </a:rPr>
              <a:t>Let your watchword be order and your beacon beauty.</a:t>
            </a:r>
          </a:p>
        </p:txBody>
      </p:sp>
      <p:cxnSp>
        <p:nvCxnSpPr>
          <p:cNvPr id="1044" name="Straight Connector 103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59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A26C624C-963C-4795-B05B-6565DB5AB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F45106A-3FFF-54CF-4000-5BE29131EC32}"/>
              </a:ext>
            </a:extLst>
          </p:cNvPr>
          <p:cNvPicPr>
            <a:picLocks noChangeAspect="1"/>
          </p:cNvPicPr>
          <p:nvPr/>
        </p:nvPicPr>
        <p:blipFill rotWithShape="1">
          <a:blip r:embed="rId3"/>
          <a:srcRect r="6992"/>
          <a:stretch/>
        </p:blipFill>
        <p:spPr>
          <a:xfrm>
            <a:off x="-3049" y="-1"/>
            <a:ext cx="12234245" cy="6857999"/>
          </a:xfrm>
          <a:prstGeom prst="rect">
            <a:avLst/>
          </a:prstGeom>
        </p:spPr>
      </p:pic>
      <p:sp>
        <p:nvSpPr>
          <p:cNvPr id="2" name="Title 1">
            <a:extLst>
              <a:ext uri="{FF2B5EF4-FFF2-40B4-BE49-F238E27FC236}">
                <a16:creationId xmlns:a16="http://schemas.microsoft.com/office/drawing/2014/main" id="{29137356-1A8F-264B-1E1A-5C27907D05C7}"/>
              </a:ext>
            </a:extLst>
          </p:cNvPr>
          <p:cNvSpPr>
            <a:spLocks noGrp="1"/>
          </p:cNvSpPr>
          <p:nvPr>
            <p:ph type="title"/>
          </p:nvPr>
        </p:nvSpPr>
        <p:spPr>
          <a:xfrm>
            <a:off x="0" y="5299364"/>
            <a:ext cx="12231196" cy="966509"/>
          </a:xfrm>
          <a:solidFill>
            <a:schemeClr val="bg1">
              <a:lumMod val="85000"/>
              <a:alpha val="49000"/>
            </a:schemeClr>
          </a:solidFill>
          <a:ln>
            <a:noFill/>
          </a:ln>
        </p:spPr>
        <p:txBody>
          <a:bodyPr vert="horz" lIns="91440" tIns="45720" rIns="91440" bIns="45720" rtlCol="0" anchor="b">
            <a:noAutofit/>
          </a:bodyPr>
          <a:lstStyle/>
          <a:p>
            <a:pPr algn="ctr"/>
            <a:r>
              <a:rPr lang="en-US" sz="6000" kern="1200" dirty="0">
                <a:solidFill>
                  <a:schemeClr val="tx1"/>
                </a:solidFill>
                <a:latin typeface="+mj-lt"/>
                <a:ea typeface="+mj-ea"/>
                <a:cs typeface="+mj-cs"/>
              </a:rPr>
              <a:t>Why do we plan?</a:t>
            </a:r>
          </a:p>
        </p:txBody>
      </p:sp>
    </p:spTree>
    <p:extLst>
      <p:ext uri="{BB962C8B-B14F-4D97-AF65-F5344CB8AC3E}">
        <p14:creationId xmlns:p14="http://schemas.microsoft.com/office/powerpoint/2010/main" val="156595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A26C624C-963C-4795-B05B-6565DB5AB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2AC1EE1-EDD1-CA69-5018-5D3EDA4A6876}"/>
              </a:ext>
            </a:extLst>
          </p:cNvPr>
          <p:cNvPicPr>
            <a:picLocks noChangeAspect="1"/>
          </p:cNvPicPr>
          <p:nvPr/>
        </p:nvPicPr>
        <p:blipFill rotWithShape="1">
          <a:blip r:embed="rId3"/>
          <a:srcRect l="25853" r="21732" b="-2"/>
          <a:stretch/>
        </p:blipFill>
        <p:spPr>
          <a:xfrm>
            <a:off x="20" y="10"/>
            <a:ext cx="3728839" cy="4197358"/>
          </a:xfrm>
          <a:prstGeom prst="rect">
            <a:avLst/>
          </a:prstGeom>
        </p:spPr>
      </p:pic>
      <p:pic>
        <p:nvPicPr>
          <p:cNvPr id="5" name="Picture 4">
            <a:extLst>
              <a:ext uri="{FF2B5EF4-FFF2-40B4-BE49-F238E27FC236}">
                <a16:creationId xmlns:a16="http://schemas.microsoft.com/office/drawing/2014/main" id="{9E5192A9-2D6B-05D3-9584-55F3D6858E02}"/>
              </a:ext>
            </a:extLst>
          </p:cNvPr>
          <p:cNvPicPr>
            <a:picLocks noChangeAspect="1"/>
          </p:cNvPicPr>
          <p:nvPr/>
        </p:nvPicPr>
        <p:blipFill rotWithShape="1">
          <a:blip r:embed="rId4"/>
          <a:srcRect l="30346" r="10803" b="1"/>
          <a:stretch/>
        </p:blipFill>
        <p:spPr>
          <a:xfrm>
            <a:off x="3847755" y="5"/>
            <a:ext cx="3686887" cy="4197368"/>
          </a:xfrm>
          <a:custGeom>
            <a:avLst/>
            <a:gdLst/>
            <a:ahLst/>
            <a:cxnLst/>
            <a:rect l="l" t="t" r="r" b="b"/>
            <a:pathLst>
              <a:path w="3686887" h="4197368">
                <a:moveTo>
                  <a:pt x="0" y="0"/>
                </a:moveTo>
                <a:lnTo>
                  <a:pt x="3686887" y="0"/>
                </a:lnTo>
                <a:lnTo>
                  <a:pt x="3686887" y="3832811"/>
                </a:lnTo>
                <a:lnTo>
                  <a:pt x="3497100" y="3826712"/>
                </a:lnTo>
                <a:cubicBezTo>
                  <a:pt x="3497100" y="3826712"/>
                  <a:pt x="3493758" y="3826712"/>
                  <a:pt x="3493758" y="3826712"/>
                </a:cubicBezTo>
                <a:cubicBezTo>
                  <a:pt x="3426914" y="3823370"/>
                  <a:pt x="3363416" y="3823370"/>
                  <a:pt x="3296571" y="3820027"/>
                </a:cubicBezTo>
                <a:cubicBezTo>
                  <a:pt x="3065966" y="3820027"/>
                  <a:pt x="2835360" y="3820027"/>
                  <a:pt x="2608095" y="3820027"/>
                </a:cubicBezTo>
                <a:cubicBezTo>
                  <a:pt x="2384173" y="3910265"/>
                  <a:pt x="2140198" y="3833396"/>
                  <a:pt x="1919619" y="3903581"/>
                </a:cubicBezTo>
                <a:cubicBezTo>
                  <a:pt x="1685670" y="3900239"/>
                  <a:pt x="1465092" y="3970423"/>
                  <a:pt x="1234485" y="4000503"/>
                </a:cubicBezTo>
                <a:cubicBezTo>
                  <a:pt x="1060693" y="4013871"/>
                  <a:pt x="883561" y="3997160"/>
                  <a:pt x="723139" y="4067345"/>
                </a:cubicBezTo>
                <a:cubicBezTo>
                  <a:pt x="661310" y="4095753"/>
                  <a:pt x="606165" y="4128339"/>
                  <a:pt x="583188" y="4172622"/>
                </a:cubicBezTo>
                <a:lnTo>
                  <a:pt x="575662" y="4197368"/>
                </a:lnTo>
                <a:lnTo>
                  <a:pt x="0" y="4197368"/>
                </a:lnTo>
                <a:close/>
              </a:path>
            </a:pathLst>
          </a:custGeom>
        </p:spPr>
      </p:pic>
      <p:pic>
        <p:nvPicPr>
          <p:cNvPr id="9" name="Picture 8">
            <a:extLst>
              <a:ext uri="{FF2B5EF4-FFF2-40B4-BE49-F238E27FC236}">
                <a16:creationId xmlns:a16="http://schemas.microsoft.com/office/drawing/2014/main" id="{7B651F33-4843-CB7D-732F-C04D85092E06}"/>
              </a:ext>
            </a:extLst>
          </p:cNvPr>
          <p:cNvPicPr>
            <a:picLocks noChangeAspect="1"/>
          </p:cNvPicPr>
          <p:nvPr/>
        </p:nvPicPr>
        <p:blipFill rotWithShape="1">
          <a:blip r:embed="rId5"/>
          <a:srcRect l="8654" r="16725" b="1"/>
          <a:stretch/>
        </p:blipFill>
        <p:spPr>
          <a:xfrm>
            <a:off x="7653541" y="1"/>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pic>
        <p:nvPicPr>
          <p:cNvPr id="8" name="Picture 7">
            <a:extLst>
              <a:ext uri="{FF2B5EF4-FFF2-40B4-BE49-F238E27FC236}">
                <a16:creationId xmlns:a16="http://schemas.microsoft.com/office/drawing/2014/main" id="{1AEB7662-4AAA-48DB-A941-413399148807}"/>
              </a:ext>
            </a:extLst>
          </p:cNvPr>
          <p:cNvPicPr>
            <a:picLocks noChangeAspect="1"/>
          </p:cNvPicPr>
          <p:nvPr/>
        </p:nvPicPr>
        <p:blipFill>
          <a:blip r:embed="rId6">
            <a:alphaModFix amt="65000"/>
          </a:blip>
          <a:stretch>
            <a:fillRect/>
          </a:stretch>
        </p:blipFill>
        <p:spPr>
          <a:xfrm>
            <a:off x="0" y="4838700"/>
            <a:ext cx="12188952" cy="2019300"/>
          </a:xfrm>
          <a:prstGeom prst="rect">
            <a:avLst/>
          </a:prstGeom>
        </p:spPr>
      </p:pic>
    </p:spTree>
    <p:extLst>
      <p:ext uri="{BB962C8B-B14F-4D97-AF65-F5344CB8AC3E}">
        <p14:creationId xmlns:p14="http://schemas.microsoft.com/office/powerpoint/2010/main" val="864172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9137356-1A8F-264B-1E1A-5C27907D05C7}"/>
              </a:ext>
            </a:extLst>
          </p:cNvPr>
          <p:cNvSpPr>
            <a:spLocks noGrp="1"/>
          </p:cNvSpPr>
          <p:nvPr>
            <p:ph type="title"/>
          </p:nvPr>
        </p:nvSpPr>
        <p:spPr>
          <a:xfrm>
            <a:off x="394327" y="365453"/>
            <a:ext cx="10425157" cy="378587"/>
          </a:xfrm>
        </p:spPr>
        <p:txBody>
          <a:bodyPr>
            <a:normAutofit fontScale="90000"/>
          </a:bodyPr>
          <a:lstStyle/>
          <a:p>
            <a:r>
              <a:rPr lang="en-US" dirty="0"/>
              <a:t>We plan for efficiency</a:t>
            </a:r>
          </a:p>
        </p:txBody>
      </p:sp>
      <p:pic>
        <p:nvPicPr>
          <p:cNvPr id="4" name="Picture 3">
            <a:extLst>
              <a:ext uri="{FF2B5EF4-FFF2-40B4-BE49-F238E27FC236}">
                <a16:creationId xmlns:a16="http://schemas.microsoft.com/office/drawing/2014/main" id="{5D6B98E1-FAB6-1434-5A8F-B6071E14B135}"/>
              </a:ext>
            </a:extLst>
          </p:cNvPr>
          <p:cNvPicPr>
            <a:picLocks noChangeAspect="1"/>
          </p:cNvPicPr>
          <p:nvPr/>
        </p:nvPicPr>
        <p:blipFill>
          <a:blip r:embed="rId3">
            <a:alphaModFix amt="65000"/>
          </a:blip>
          <a:stretch>
            <a:fillRect/>
          </a:stretch>
        </p:blipFill>
        <p:spPr>
          <a:xfrm>
            <a:off x="0" y="4838700"/>
            <a:ext cx="12188952" cy="2019300"/>
          </a:xfrm>
          <a:prstGeom prst="rect">
            <a:avLst/>
          </a:prstGeom>
        </p:spPr>
      </p:pic>
      <p:sp>
        <p:nvSpPr>
          <p:cNvPr id="3" name="TextBox 2">
            <a:extLst>
              <a:ext uri="{FF2B5EF4-FFF2-40B4-BE49-F238E27FC236}">
                <a16:creationId xmlns:a16="http://schemas.microsoft.com/office/drawing/2014/main" id="{3EE33FDB-4478-B852-297C-764B9D4AFDC3}"/>
              </a:ext>
            </a:extLst>
          </p:cNvPr>
          <p:cNvSpPr txBox="1"/>
          <p:nvPr/>
        </p:nvSpPr>
        <p:spPr>
          <a:xfrm>
            <a:off x="599805" y="1109493"/>
            <a:ext cx="9687195" cy="5139869"/>
          </a:xfrm>
          <a:prstGeom prst="rect">
            <a:avLst/>
          </a:prstGeom>
          <a:noFill/>
        </p:spPr>
        <p:txBody>
          <a:bodyPr wrap="square" rtlCol="0">
            <a:spAutoFit/>
          </a:bodyPr>
          <a:lstStyle/>
          <a:p>
            <a:r>
              <a:rPr lang="en-US" sz="2800" dirty="0"/>
              <a:t>Sustainable growth</a:t>
            </a:r>
          </a:p>
          <a:p>
            <a:pPr marL="457200" indent="-457200">
              <a:buFont typeface="Arial" panose="020B0604020202020204" pitchFamily="34" charset="0"/>
              <a:buChar char="•"/>
            </a:pPr>
            <a:r>
              <a:rPr lang="en-US" sz="2400" dirty="0"/>
              <a:t>Infrastructure &amp; Service</a:t>
            </a:r>
          </a:p>
          <a:p>
            <a:pPr marL="457200" indent="-457200">
              <a:buFont typeface="Arial" panose="020B0604020202020204" pitchFamily="34" charset="0"/>
              <a:buChar char="•"/>
            </a:pPr>
            <a:r>
              <a:rPr lang="en-US" sz="2400" dirty="0"/>
              <a:t>Enhance &amp; protect the natural </a:t>
            </a:r>
          </a:p>
          <a:p>
            <a:r>
              <a:rPr lang="en-US" sz="2400" dirty="0"/>
              <a:t>	and built environments</a:t>
            </a:r>
          </a:p>
          <a:p>
            <a:pPr marL="457200" indent="-457200">
              <a:buFont typeface="Arial" panose="020B0604020202020204" pitchFamily="34" charset="0"/>
              <a:buChar char="•"/>
            </a:pPr>
            <a:r>
              <a:rPr lang="en-US" sz="2400" dirty="0"/>
              <a:t>Disaster mitigation</a:t>
            </a:r>
          </a:p>
          <a:p>
            <a:pPr marL="457200" indent="-457200">
              <a:buFont typeface="Arial" panose="020B0604020202020204" pitchFamily="34" charset="0"/>
              <a:buChar char="•"/>
            </a:pPr>
            <a:r>
              <a:rPr lang="en-US" sz="2400" dirty="0"/>
              <a:t>Economic resiliency</a:t>
            </a:r>
          </a:p>
          <a:p>
            <a:r>
              <a:rPr lang="en-US" sz="2800" dirty="0"/>
              <a:t>Balance public-private interests</a:t>
            </a:r>
          </a:p>
          <a:p>
            <a:r>
              <a:rPr lang="en-US" sz="2800" dirty="0"/>
              <a:t>Encourage citizen engagement</a:t>
            </a:r>
          </a:p>
          <a:p>
            <a:r>
              <a:rPr lang="en-US" sz="2800" dirty="0"/>
              <a:t>Improve the quality of life for residents</a:t>
            </a:r>
          </a:p>
          <a:p>
            <a:pPr marL="457200" indent="-457200">
              <a:buFont typeface="Arial" panose="020B0604020202020204" pitchFamily="34" charset="0"/>
              <a:buChar char="•"/>
            </a:pPr>
            <a:r>
              <a:rPr lang="en-US" sz="2400" dirty="0"/>
              <a:t>Housing</a:t>
            </a:r>
          </a:p>
          <a:p>
            <a:pPr marL="457200" indent="-457200">
              <a:buFont typeface="Arial" panose="020B0604020202020204" pitchFamily="34" charset="0"/>
              <a:buChar char="•"/>
            </a:pPr>
            <a:r>
              <a:rPr lang="en-US" sz="2400" dirty="0"/>
              <a:t>Safety</a:t>
            </a:r>
          </a:p>
          <a:p>
            <a:pPr marL="457200" indent="-457200">
              <a:buFont typeface="Arial" panose="020B0604020202020204" pitchFamily="34" charset="0"/>
              <a:buChar char="•"/>
            </a:pPr>
            <a:r>
              <a:rPr lang="en-US" sz="2400" dirty="0"/>
              <a:t>Amenities</a:t>
            </a:r>
          </a:p>
          <a:p>
            <a:pPr marL="457200" indent="-457200">
              <a:buFont typeface="Arial" panose="020B0604020202020204" pitchFamily="34" charset="0"/>
              <a:buChar char="•"/>
            </a:pPr>
            <a:r>
              <a:rPr lang="en-US" sz="2400" dirty="0"/>
              <a:t>Job opportunities</a:t>
            </a:r>
          </a:p>
        </p:txBody>
      </p:sp>
      <p:pic>
        <p:nvPicPr>
          <p:cNvPr id="6" name="Picture 5">
            <a:extLst>
              <a:ext uri="{FF2B5EF4-FFF2-40B4-BE49-F238E27FC236}">
                <a16:creationId xmlns:a16="http://schemas.microsoft.com/office/drawing/2014/main" id="{25426BF0-371B-CC4B-86ED-8E0B0BF052FB}"/>
              </a:ext>
            </a:extLst>
          </p:cNvPr>
          <p:cNvPicPr>
            <a:picLocks noChangeAspect="1"/>
          </p:cNvPicPr>
          <p:nvPr/>
        </p:nvPicPr>
        <p:blipFill rotWithShape="1">
          <a:blip r:embed="rId4"/>
          <a:srcRect b="1592"/>
          <a:stretch/>
        </p:blipFill>
        <p:spPr>
          <a:xfrm>
            <a:off x="6507126" y="1213207"/>
            <a:ext cx="4125322" cy="4106940"/>
          </a:xfrm>
          <a:prstGeom prst="rect">
            <a:avLst/>
          </a:prstGeom>
        </p:spPr>
      </p:pic>
    </p:spTree>
    <p:extLst>
      <p:ext uri="{BB962C8B-B14F-4D97-AF65-F5344CB8AC3E}">
        <p14:creationId xmlns:p14="http://schemas.microsoft.com/office/powerpoint/2010/main" val="2542060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24B59F-D5CF-639C-94A7-7E59DBB2EFF3}"/>
              </a:ext>
            </a:extLst>
          </p:cNvPr>
          <p:cNvPicPr>
            <a:picLocks noChangeAspect="1"/>
          </p:cNvPicPr>
          <p:nvPr/>
        </p:nvPicPr>
        <p:blipFill>
          <a:blip r:embed="rId3">
            <a:alphaModFix amt="65000"/>
          </a:blip>
          <a:stretch>
            <a:fillRect/>
          </a:stretch>
        </p:blipFill>
        <p:spPr>
          <a:xfrm>
            <a:off x="0" y="4855230"/>
            <a:ext cx="12188952" cy="2019300"/>
          </a:xfrm>
          <a:prstGeom prst="rect">
            <a:avLst/>
          </a:prstGeom>
        </p:spPr>
      </p:pic>
      <p:pic>
        <p:nvPicPr>
          <p:cNvPr id="7" name="Picture 6">
            <a:extLst>
              <a:ext uri="{FF2B5EF4-FFF2-40B4-BE49-F238E27FC236}">
                <a16:creationId xmlns:a16="http://schemas.microsoft.com/office/drawing/2014/main" id="{A2D353C6-B9FA-72AB-5F07-830381898998}"/>
              </a:ext>
            </a:extLst>
          </p:cNvPr>
          <p:cNvPicPr>
            <a:picLocks noChangeAspect="1"/>
          </p:cNvPicPr>
          <p:nvPr/>
        </p:nvPicPr>
        <p:blipFill rotWithShape="1">
          <a:blip r:embed="rId4"/>
          <a:srcRect l="8245" t="15311" r="12947" b="5851"/>
          <a:stretch/>
        </p:blipFill>
        <p:spPr>
          <a:xfrm>
            <a:off x="378310" y="1328128"/>
            <a:ext cx="4895112" cy="4017968"/>
          </a:xfrm>
          <a:prstGeom prst="rect">
            <a:avLst/>
          </a:prstGeom>
        </p:spPr>
      </p:pic>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Title 1">
            <a:extLst>
              <a:ext uri="{FF2B5EF4-FFF2-40B4-BE49-F238E27FC236}">
                <a16:creationId xmlns:a16="http://schemas.microsoft.com/office/drawing/2014/main" id="{BE960D7F-1C12-9379-4317-738DF91A920A}"/>
              </a:ext>
            </a:extLst>
          </p:cNvPr>
          <p:cNvSpPr txBox="1">
            <a:spLocks/>
          </p:cNvSpPr>
          <p:nvPr/>
        </p:nvSpPr>
        <p:spPr>
          <a:xfrm rot="877918">
            <a:off x="873902" y="3584797"/>
            <a:ext cx="2940740" cy="73236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4"/>
                </a:solidFill>
                <a:latin typeface="Times New Roman" panose="02020603050405020304" pitchFamily="18" charset="0"/>
                <a:ea typeface="+mj-ea"/>
                <a:cs typeface="Times New Roman" panose="02020603050405020304" pitchFamily="18" charset="0"/>
              </a:defRPr>
            </a:lvl1pPr>
          </a:lstStyle>
          <a:p>
            <a:r>
              <a:rPr lang="en-US" dirty="0">
                <a:solidFill>
                  <a:schemeClr val="tx1"/>
                </a:solidFill>
                <a:latin typeface="+mj-lt"/>
                <a:cs typeface="+mj-cs"/>
              </a:rPr>
              <a:t>Planning Tool Kit</a:t>
            </a:r>
          </a:p>
        </p:txBody>
      </p:sp>
      <p:sp>
        <p:nvSpPr>
          <p:cNvPr id="17" name="TextBox 16">
            <a:extLst>
              <a:ext uri="{FF2B5EF4-FFF2-40B4-BE49-F238E27FC236}">
                <a16:creationId xmlns:a16="http://schemas.microsoft.com/office/drawing/2014/main" id="{00EEB2B1-9738-EA65-A0D4-7E7F70F3D772}"/>
              </a:ext>
            </a:extLst>
          </p:cNvPr>
          <p:cNvSpPr txBox="1"/>
          <p:nvPr/>
        </p:nvSpPr>
        <p:spPr>
          <a:xfrm>
            <a:off x="5650208" y="1259620"/>
            <a:ext cx="5957455" cy="4154984"/>
          </a:xfrm>
          <a:prstGeom prst="rect">
            <a:avLst/>
          </a:prstGeom>
          <a:noFill/>
        </p:spPr>
        <p:txBody>
          <a:bodyPr wrap="square" rtlCol="0">
            <a:spAutoFit/>
          </a:bodyPr>
          <a:lstStyle/>
          <a:p>
            <a:r>
              <a:rPr lang="en-US" sz="2400" dirty="0"/>
              <a:t>Ordinance 1241</a:t>
            </a:r>
          </a:p>
          <a:p>
            <a:r>
              <a:rPr lang="en-US" sz="2400" dirty="0"/>
              <a:t>Land Use Code &amp; Zoning Map</a:t>
            </a:r>
          </a:p>
          <a:p>
            <a:r>
              <a:rPr lang="en-US" sz="2400" dirty="0"/>
              <a:t>Comprehensive Plan &amp; Future Land Use Map</a:t>
            </a:r>
          </a:p>
          <a:p>
            <a:r>
              <a:rPr lang="en-US" sz="2400" dirty="0"/>
              <a:t>Master Plans</a:t>
            </a:r>
          </a:p>
          <a:p>
            <a:pPr marL="457200" indent="-457200">
              <a:buFont typeface="Arial" panose="020B0604020202020204" pitchFamily="34" charset="0"/>
              <a:buChar char="•"/>
            </a:pPr>
            <a:r>
              <a:rPr lang="en-US" sz="2000" dirty="0"/>
              <a:t>Innovation District</a:t>
            </a:r>
          </a:p>
          <a:p>
            <a:pPr marL="457200" indent="-457200">
              <a:buFont typeface="Arial" panose="020B0604020202020204" pitchFamily="34" charset="0"/>
              <a:buChar char="•"/>
            </a:pPr>
            <a:r>
              <a:rPr lang="en-US" sz="2000" dirty="0"/>
              <a:t>3</a:t>
            </a:r>
            <a:r>
              <a:rPr lang="en-US" sz="2000" baseline="30000" dirty="0"/>
              <a:t>rd</a:t>
            </a:r>
            <a:r>
              <a:rPr lang="en-US" sz="2000" dirty="0"/>
              <a:t> Street</a:t>
            </a:r>
          </a:p>
          <a:p>
            <a:pPr marL="457200" indent="-457200">
              <a:buFont typeface="Arial" panose="020B0604020202020204" pitchFamily="34" charset="0"/>
              <a:buChar char="•"/>
            </a:pPr>
            <a:r>
              <a:rPr lang="en-US" sz="2000" dirty="0"/>
              <a:t>Mountain Avenue</a:t>
            </a:r>
          </a:p>
          <a:p>
            <a:pPr marL="457200" indent="-457200">
              <a:buFont typeface="Arial" panose="020B0604020202020204" pitchFamily="34" charset="0"/>
              <a:buChar char="•"/>
            </a:pPr>
            <a:r>
              <a:rPr lang="en-US" sz="2000" dirty="0"/>
              <a:t>Open Space</a:t>
            </a:r>
          </a:p>
          <a:p>
            <a:pPr marL="457200" indent="-457200">
              <a:buFont typeface="Arial" panose="020B0604020202020204" pitchFamily="34" charset="0"/>
              <a:buChar char="•"/>
            </a:pPr>
            <a:r>
              <a:rPr lang="en-US" sz="2000" dirty="0"/>
              <a:t>Transportation</a:t>
            </a:r>
          </a:p>
          <a:p>
            <a:pPr marL="457200" indent="-457200">
              <a:buFont typeface="Arial" panose="020B0604020202020204" pitchFamily="34" charset="0"/>
              <a:buChar char="•"/>
            </a:pPr>
            <a:r>
              <a:rPr lang="en-US" sz="2000" dirty="0"/>
              <a:t>Trails</a:t>
            </a:r>
          </a:p>
          <a:p>
            <a:r>
              <a:rPr lang="en-US" sz="2400" dirty="0"/>
              <a:t>Cooperative Planning Agreements</a:t>
            </a:r>
          </a:p>
          <a:p>
            <a:r>
              <a:rPr lang="en-US" sz="2400" dirty="0"/>
              <a:t>Chairperson’s meeting script</a:t>
            </a:r>
          </a:p>
        </p:txBody>
      </p:sp>
      <p:sp>
        <p:nvSpPr>
          <p:cNvPr id="10" name="Title 1">
            <a:extLst>
              <a:ext uri="{FF2B5EF4-FFF2-40B4-BE49-F238E27FC236}">
                <a16:creationId xmlns:a16="http://schemas.microsoft.com/office/drawing/2014/main" id="{5BCB9062-C6AF-362D-8EB7-7F4DC26B1C18}"/>
              </a:ext>
            </a:extLst>
          </p:cNvPr>
          <p:cNvSpPr txBox="1">
            <a:spLocks/>
          </p:cNvSpPr>
          <p:nvPr/>
        </p:nvSpPr>
        <p:spPr>
          <a:xfrm>
            <a:off x="546727" y="517853"/>
            <a:ext cx="10425157" cy="378587"/>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200" b="1" kern="1200">
                <a:solidFill>
                  <a:schemeClr val="accent4"/>
                </a:solidFill>
                <a:latin typeface="Times New Roman" panose="02020603050405020304" pitchFamily="18" charset="0"/>
                <a:ea typeface="+mj-ea"/>
                <a:cs typeface="Times New Roman" panose="02020603050405020304" pitchFamily="18" charset="0"/>
              </a:defRPr>
            </a:lvl1pPr>
          </a:lstStyle>
          <a:p>
            <a:r>
              <a:rPr lang="en-US" dirty="0"/>
              <a:t>Berthoud Planning Toolbox/</a:t>
            </a:r>
            <a:r>
              <a:rPr lang="en-US" dirty="0" err="1"/>
              <a:t>eNotebook</a:t>
            </a:r>
            <a:endParaRPr lang="en-US" dirty="0"/>
          </a:p>
        </p:txBody>
      </p:sp>
    </p:spTree>
    <p:extLst>
      <p:ext uri="{BB962C8B-B14F-4D97-AF65-F5344CB8AC3E}">
        <p14:creationId xmlns:p14="http://schemas.microsoft.com/office/powerpoint/2010/main" val="1400913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2151-7FA6-CE4D-B408-9CAD62E49369}"/>
              </a:ext>
            </a:extLst>
          </p:cNvPr>
          <p:cNvSpPr>
            <a:spLocks noGrp="1"/>
          </p:cNvSpPr>
          <p:nvPr>
            <p:ph type="title"/>
          </p:nvPr>
        </p:nvSpPr>
        <p:spPr>
          <a:xfrm>
            <a:off x="181676" y="340268"/>
            <a:ext cx="10425157" cy="378587"/>
          </a:xfrm>
        </p:spPr>
        <p:txBody>
          <a:bodyPr>
            <a:normAutofit fontScale="90000"/>
          </a:bodyPr>
          <a:lstStyle/>
          <a:p>
            <a:r>
              <a:rPr lang="en-US" dirty="0"/>
              <a:t>Criteria for Approval:  Use by Special Review Permit 30-3-106.C</a:t>
            </a:r>
          </a:p>
        </p:txBody>
      </p:sp>
      <p:sp>
        <p:nvSpPr>
          <p:cNvPr id="11" name="TextBox 10">
            <a:extLst>
              <a:ext uri="{FF2B5EF4-FFF2-40B4-BE49-F238E27FC236}">
                <a16:creationId xmlns:a16="http://schemas.microsoft.com/office/drawing/2014/main" id="{98649FAC-CD64-BB25-C2B0-6804DEBB9265}"/>
              </a:ext>
            </a:extLst>
          </p:cNvPr>
          <p:cNvSpPr txBox="1"/>
          <p:nvPr/>
        </p:nvSpPr>
        <p:spPr>
          <a:xfrm>
            <a:off x="4219043" y="3838937"/>
            <a:ext cx="1517337" cy="369332"/>
          </a:xfrm>
          <a:prstGeom prst="rect">
            <a:avLst/>
          </a:prstGeom>
          <a:solidFill>
            <a:schemeClr val="bg1"/>
          </a:solidFill>
          <a:ln>
            <a:noFill/>
          </a:ln>
        </p:spPr>
        <p:txBody>
          <a:bodyPr wrap="square" rtlCol="0">
            <a:spAutoFit/>
          </a:bodyPr>
          <a:lstStyle/>
          <a:p>
            <a:endParaRPr lang="en-US" dirty="0"/>
          </a:p>
        </p:txBody>
      </p:sp>
      <p:sp>
        <p:nvSpPr>
          <p:cNvPr id="15" name="TextBox 14">
            <a:extLst>
              <a:ext uri="{FF2B5EF4-FFF2-40B4-BE49-F238E27FC236}">
                <a16:creationId xmlns:a16="http://schemas.microsoft.com/office/drawing/2014/main" id="{C6458076-C695-8E3D-E59F-3BC9B74E22CC}"/>
              </a:ext>
            </a:extLst>
          </p:cNvPr>
          <p:cNvSpPr txBox="1"/>
          <p:nvPr/>
        </p:nvSpPr>
        <p:spPr>
          <a:xfrm>
            <a:off x="4044880" y="3512775"/>
            <a:ext cx="1753894" cy="369332"/>
          </a:xfrm>
          <a:prstGeom prst="rect">
            <a:avLst/>
          </a:prstGeom>
          <a:solidFill>
            <a:schemeClr val="bg1"/>
          </a:solidFill>
          <a:ln>
            <a:no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id="{CA5ED8B2-2E31-7976-883A-4F0504FA3753}"/>
              </a:ext>
            </a:extLst>
          </p:cNvPr>
          <p:cNvSpPr txBox="1"/>
          <p:nvPr/>
        </p:nvSpPr>
        <p:spPr>
          <a:xfrm>
            <a:off x="3262745" y="1867688"/>
            <a:ext cx="8645237" cy="4524315"/>
          </a:xfrm>
          <a:prstGeom prst="rect">
            <a:avLst/>
          </a:prstGeom>
          <a:solidFill>
            <a:schemeClr val="bg1"/>
          </a:solidFill>
          <a:ln>
            <a:noFill/>
          </a:ln>
        </p:spPr>
        <p:txBody>
          <a:bodyPr wrap="square" rtlCol="0">
            <a:spAutoFit/>
          </a:bodyPr>
          <a:lstStyle/>
          <a:p>
            <a:r>
              <a:rPr lang="en-US" b="0" i="1" dirty="0">
                <a:solidFill>
                  <a:srgbClr val="313335"/>
                </a:solidFill>
                <a:effectLst/>
                <a:latin typeface="Open Sans" panose="020B0606030504020204" pitchFamily="34" charset="0"/>
              </a:rPr>
              <a:t>Conditional Use review criteria</a:t>
            </a:r>
            <a:r>
              <a:rPr lang="en-US" b="0" i="0" dirty="0">
                <a:solidFill>
                  <a:srgbClr val="313335"/>
                </a:solidFill>
                <a:effectLst/>
                <a:latin typeface="Open Sans" panose="020B0606030504020204" pitchFamily="34" charset="0"/>
              </a:rPr>
              <a:t>. The Town may approve a conditional use application if it finds that each of the following criteria are satisfied:</a:t>
            </a:r>
          </a:p>
          <a:p>
            <a:endParaRPr lang="en-US" b="0" i="0" dirty="0">
              <a:solidFill>
                <a:srgbClr val="313335"/>
              </a:solidFill>
              <a:effectLst/>
              <a:latin typeface="Open Sans" panose="020B0606030504020204" pitchFamily="34" charset="0"/>
            </a:endParaRPr>
          </a:p>
          <a:p>
            <a:pPr marL="342900" indent="-342900">
              <a:buAutoNum type="arabicPeriod"/>
            </a:pPr>
            <a:r>
              <a:rPr lang="en-US" dirty="0">
                <a:solidFill>
                  <a:srgbClr val="313335"/>
                </a:solidFill>
                <a:latin typeface="Open Sans" panose="020B0606030504020204" pitchFamily="34" charset="0"/>
              </a:rPr>
              <a:t>Meets applicable provisions of the </a:t>
            </a:r>
            <a:r>
              <a:rPr lang="en-US" b="0" i="0" u="sng" dirty="0">
                <a:solidFill>
                  <a:srgbClr val="313335"/>
                </a:solidFill>
                <a:effectLst/>
                <a:latin typeface="Open Sans" panose="020B0606030504020204" pitchFamily="34" charset="0"/>
              </a:rPr>
              <a:t>zoning code</a:t>
            </a:r>
            <a:r>
              <a:rPr lang="en-US" b="0" i="0" dirty="0">
                <a:solidFill>
                  <a:srgbClr val="313335"/>
                </a:solidFill>
                <a:effectLst/>
                <a:latin typeface="Open Sans" panose="020B0606030504020204" pitchFamily="34" charset="0"/>
              </a:rPr>
              <a:t> &amp; </a:t>
            </a:r>
            <a:r>
              <a:rPr lang="en-US" b="0" i="0" u="sng" dirty="0">
                <a:solidFill>
                  <a:srgbClr val="313335"/>
                </a:solidFill>
                <a:effectLst/>
                <a:latin typeface="Open Sans" panose="020B0606030504020204" pitchFamily="34" charset="0"/>
              </a:rPr>
              <a:t>subdivision regulations.</a:t>
            </a:r>
            <a:endParaRPr lang="en-US" b="0" i="0" dirty="0">
              <a:solidFill>
                <a:srgbClr val="313335"/>
              </a:solidFill>
              <a:effectLst/>
              <a:latin typeface="Open Sans" panose="020B0606030504020204" pitchFamily="34" charset="0"/>
            </a:endParaRPr>
          </a:p>
          <a:p>
            <a:pPr marL="342900" indent="-342900">
              <a:buAutoNum type="arabicPeriod"/>
            </a:pPr>
            <a:endParaRPr lang="en-US" b="0" i="0" dirty="0">
              <a:solidFill>
                <a:srgbClr val="313335"/>
              </a:solidFill>
              <a:effectLst/>
              <a:latin typeface="Open Sans" panose="020B0606030504020204" pitchFamily="34" charset="0"/>
            </a:endParaRPr>
          </a:p>
          <a:p>
            <a:pPr marL="342900" indent="-342900">
              <a:buAutoNum type="arabicPeriod"/>
            </a:pPr>
            <a:r>
              <a:rPr lang="en-US" b="0" i="0" dirty="0">
                <a:solidFill>
                  <a:srgbClr val="313335"/>
                </a:solidFill>
                <a:effectLst/>
                <a:latin typeface="Open Sans" panose="020B0606030504020204" pitchFamily="34" charset="0"/>
              </a:rPr>
              <a:t>Conforms with the goals, policies and strategies in the </a:t>
            </a:r>
            <a:r>
              <a:rPr lang="en-US" b="0" i="0" u="sng" dirty="0">
                <a:solidFill>
                  <a:srgbClr val="313335"/>
                </a:solidFill>
                <a:effectLst/>
                <a:latin typeface="Open Sans" panose="020B0606030504020204" pitchFamily="34" charset="0"/>
              </a:rPr>
              <a:t>Comprehensive Plan</a:t>
            </a:r>
            <a:r>
              <a:rPr lang="en-US" b="0" i="0" dirty="0">
                <a:solidFill>
                  <a:srgbClr val="313335"/>
                </a:solidFill>
                <a:effectLst/>
                <a:latin typeface="Open Sans" panose="020B0606030504020204" pitchFamily="34" charset="0"/>
              </a:rPr>
              <a:t>.</a:t>
            </a:r>
          </a:p>
          <a:p>
            <a:pPr marL="342900" indent="-342900">
              <a:buAutoNum type="arabicPeriod"/>
            </a:pPr>
            <a:endParaRPr lang="en-US" b="0" i="0" dirty="0">
              <a:solidFill>
                <a:srgbClr val="313335"/>
              </a:solidFill>
              <a:effectLst/>
              <a:latin typeface="Open Sans" panose="020B0606030504020204" pitchFamily="34" charset="0"/>
            </a:endParaRPr>
          </a:p>
          <a:p>
            <a:pPr marL="342900" indent="-342900">
              <a:buAutoNum type="arabicPeriod"/>
            </a:pPr>
            <a:r>
              <a:rPr lang="en-US" dirty="0">
                <a:solidFill>
                  <a:srgbClr val="313335"/>
                </a:solidFill>
                <a:latin typeface="Open Sans" panose="020B0606030504020204" pitchFamily="34" charset="0"/>
              </a:rPr>
              <a:t>Adequate </a:t>
            </a:r>
            <a:r>
              <a:rPr lang="en-US" u="sng" dirty="0">
                <a:solidFill>
                  <a:srgbClr val="313335"/>
                </a:solidFill>
                <a:latin typeface="Open Sans" panose="020B0606030504020204" pitchFamily="34" charset="0"/>
              </a:rPr>
              <a:t>service and facilities </a:t>
            </a:r>
            <a:r>
              <a:rPr lang="en-US" dirty="0">
                <a:solidFill>
                  <a:srgbClr val="313335"/>
                </a:solidFill>
                <a:latin typeface="Open Sans" panose="020B0606030504020204" pitchFamily="34" charset="0"/>
              </a:rPr>
              <a:t>without undue burden.</a:t>
            </a:r>
          </a:p>
          <a:p>
            <a:pPr marL="342900" indent="-342900">
              <a:buAutoNum type="arabicPeriod"/>
            </a:pPr>
            <a:endParaRPr lang="en-US" dirty="0">
              <a:solidFill>
                <a:srgbClr val="313335"/>
              </a:solidFill>
              <a:latin typeface="Open Sans" panose="020B0606030504020204" pitchFamily="34" charset="0"/>
            </a:endParaRPr>
          </a:p>
          <a:p>
            <a:pPr marL="342900" indent="-342900">
              <a:buFont typeface="+mj-lt"/>
              <a:buAutoNum type="arabicPeriod" startAt="4"/>
            </a:pPr>
            <a:r>
              <a:rPr lang="en-US" b="0" i="0" dirty="0">
                <a:solidFill>
                  <a:srgbClr val="313335"/>
                </a:solidFill>
                <a:effectLst/>
                <a:latin typeface="Open Sans" panose="020B0606030504020204" pitchFamily="34" charset="0"/>
              </a:rPr>
              <a:t>Does not alter the </a:t>
            </a:r>
            <a:r>
              <a:rPr lang="en-US" dirty="0">
                <a:solidFill>
                  <a:srgbClr val="313335"/>
                </a:solidFill>
                <a:latin typeface="Open Sans" panose="020B0606030504020204" pitchFamily="34" charset="0"/>
              </a:rPr>
              <a:t>[zoning] district </a:t>
            </a:r>
            <a:r>
              <a:rPr lang="en-US" u="sng" dirty="0">
                <a:solidFill>
                  <a:srgbClr val="313335"/>
                </a:solidFill>
                <a:latin typeface="Open Sans" panose="020B0606030504020204" pitchFamily="34" charset="0"/>
              </a:rPr>
              <a:t>character</a:t>
            </a:r>
            <a:r>
              <a:rPr lang="en-US" dirty="0">
                <a:solidFill>
                  <a:srgbClr val="313335"/>
                </a:solidFill>
                <a:latin typeface="Open Sans" panose="020B0606030504020204" pitchFamily="34" charset="0"/>
              </a:rPr>
              <a:t>.</a:t>
            </a:r>
          </a:p>
          <a:p>
            <a:endParaRPr lang="en-US" b="0" i="0" dirty="0">
              <a:solidFill>
                <a:srgbClr val="313335"/>
              </a:solidFill>
              <a:effectLst/>
              <a:latin typeface="Open Sans" panose="020B0606030504020204" pitchFamily="34" charset="0"/>
            </a:endParaRPr>
          </a:p>
          <a:p>
            <a:pPr marL="342900" indent="-342900">
              <a:buFont typeface="+mj-lt"/>
              <a:buAutoNum type="arabicPeriod" startAt="5"/>
            </a:pPr>
            <a:r>
              <a:rPr lang="en-US" dirty="0">
                <a:solidFill>
                  <a:srgbClr val="313335"/>
                </a:solidFill>
                <a:latin typeface="Open Sans" panose="020B0606030504020204" pitchFamily="34" charset="0"/>
              </a:rPr>
              <a:t>Includes provisions for efficient </a:t>
            </a:r>
            <a:r>
              <a:rPr lang="en-US" b="0" i="0" dirty="0">
                <a:solidFill>
                  <a:srgbClr val="313335"/>
                </a:solidFill>
                <a:effectLst/>
                <a:latin typeface="Open Sans" panose="020B0606030504020204" pitchFamily="34" charset="0"/>
              </a:rPr>
              <a:t>on- and off-site </a:t>
            </a:r>
            <a:r>
              <a:rPr lang="en-US" b="0" i="0" u="sng" dirty="0">
                <a:solidFill>
                  <a:srgbClr val="313335"/>
                </a:solidFill>
                <a:effectLst/>
                <a:latin typeface="Open Sans" panose="020B0606030504020204" pitchFamily="34" charset="0"/>
              </a:rPr>
              <a:t>traffic circulation.</a:t>
            </a:r>
          </a:p>
          <a:p>
            <a:pPr marL="342900" indent="-342900">
              <a:buFont typeface="+mj-lt"/>
              <a:buAutoNum type="arabicPeriod" startAt="5"/>
            </a:pPr>
            <a:endParaRPr lang="en-US" b="0" i="0" u="sng" dirty="0">
              <a:solidFill>
                <a:srgbClr val="313335"/>
              </a:solidFill>
              <a:effectLst/>
              <a:latin typeface="Open Sans" panose="020B0606030504020204" pitchFamily="34" charset="0"/>
            </a:endParaRPr>
          </a:p>
          <a:p>
            <a:pPr marL="342900" indent="-342900">
              <a:buFont typeface="+mj-lt"/>
              <a:buAutoNum type="arabicPeriod" startAt="5"/>
            </a:pPr>
            <a:r>
              <a:rPr lang="en-US" b="0" i="0" dirty="0">
                <a:solidFill>
                  <a:srgbClr val="313335"/>
                </a:solidFill>
                <a:effectLst/>
                <a:latin typeface="Open Sans" panose="020B0606030504020204" pitchFamily="34" charset="0"/>
              </a:rPr>
              <a:t>Potential negative </a:t>
            </a:r>
            <a:r>
              <a:rPr lang="en-US" b="0" i="0" u="sng" dirty="0">
                <a:solidFill>
                  <a:srgbClr val="313335"/>
                </a:solidFill>
                <a:effectLst/>
                <a:latin typeface="Open Sans" panose="020B0606030504020204" pitchFamily="34" charset="0"/>
              </a:rPr>
              <a:t>impacts</a:t>
            </a:r>
            <a:r>
              <a:rPr lang="en-US" b="0" i="0" dirty="0">
                <a:solidFill>
                  <a:srgbClr val="313335"/>
                </a:solidFill>
                <a:effectLst/>
                <a:latin typeface="Open Sans" panose="020B0606030504020204" pitchFamily="34" charset="0"/>
              </a:rPr>
              <a:t> have been </a:t>
            </a:r>
            <a:r>
              <a:rPr lang="en-US" b="0" i="0" u="sng" dirty="0">
                <a:solidFill>
                  <a:srgbClr val="313335"/>
                </a:solidFill>
                <a:effectLst/>
                <a:latin typeface="Open Sans" panose="020B0606030504020204" pitchFamily="34" charset="0"/>
              </a:rPr>
              <a:t>mitigated.</a:t>
            </a:r>
          </a:p>
          <a:p>
            <a:pPr marL="342900" indent="-342900">
              <a:buFont typeface="+mj-lt"/>
              <a:buAutoNum type="arabicPeriod" startAt="5"/>
            </a:pPr>
            <a:endParaRPr lang="en-US" b="0" i="0" dirty="0">
              <a:solidFill>
                <a:srgbClr val="313335"/>
              </a:solidFill>
              <a:effectLst/>
              <a:latin typeface="Open Sans" panose="020B0606030504020204" pitchFamily="34" charset="0"/>
            </a:endParaRPr>
          </a:p>
          <a:p>
            <a:pPr marL="342900" indent="-342900">
              <a:buFont typeface="+mj-lt"/>
              <a:buAutoNum type="arabicPeriod" startAt="5"/>
            </a:pPr>
            <a:r>
              <a:rPr lang="en-US" b="0" i="0" dirty="0">
                <a:solidFill>
                  <a:srgbClr val="313335"/>
                </a:solidFill>
                <a:effectLst/>
                <a:latin typeface="Open Sans" panose="020B0606030504020204" pitchFamily="34" charset="0"/>
              </a:rPr>
              <a:t>All applicable local, state and federal </a:t>
            </a:r>
            <a:r>
              <a:rPr lang="en-US" b="0" i="0" u="sng" dirty="0">
                <a:solidFill>
                  <a:srgbClr val="313335"/>
                </a:solidFill>
                <a:effectLst/>
                <a:latin typeface="Open Sans" panose="020B0606030504020204" pitchFamily="34" charset="0"/>
              </a:rPr>
              <a:t>permits</a:t>
            </a:r>
            <a:r>
              <a:rPr lang="en-US" b="0" i="0" dirty="0">
                <a:solidFill>
                  <a:srgbClr val="313335"/>
                </a:solidFill>
                <a:effectLst/>
                <a:latin typeface="Open Sans" panose="020B0606030504020204" pitchFamily="34" charset="0"/>
              </a:rPr>
              <a:t> have been or will be obtained.</a:t>
            </a:r>
            <a:endParaRPr lang="en-US" dirty="0">
              <a:solidFill>
                <a:srgbClr val="313335"/>
              </a:solidFill>
              <a:latin typeface="Open Sans" panose="020B0606030504020204" pitchFamily="34" charset="0"/>
            </a:endParaRPr>
          </a:p>
        </p:txBody>
      </p:sp>
      <p:sp>
        <p:nvSpPr>
          <p:cNvPr id="22" name="TextBox 21">
            <a:extLst>
              <a:ext uri="{FF2B5EF4-FFF2-40B4-BE49-F238E27FC236}">
                <a16:creationId xmlns:a16="http://schemas.microsoft.com/office/drawing/2014/main" id="{A199EDA9-F2B8-7125-AFFB-74F493C298A9}"/>
              </a:ext>
            </a:extLst>
          </p:cNvPr>
          <p:cNvSpPr txBox="1"/>
          <p:nvPr/>
        </p:nvSpPr>
        <p:spPr>
          <a:xfrm>
            <a:off x="3262745" y="1329041"/>
            <a:ext cx="6535572" cy="584775"/>
          </a:xfrm>
          <a:prstGeom prst="rect">
            <a:avLst/>
          </a:prstGeom>
          <a:noFill/>
        </p:spPr>
        <p:txBody>
          <a:bodyPr wrap="none" rtlCol="0">
            <a:spAutoFit/>
          </a:bodyPr>
          <a:lstStyle/>
          <a:p>
            <a:r>
              <a:rPr lang="en-US" sz="3200" b="1" dirty="0">
                <a:solidFill>
                  <a:schemeClr val="accent5">
                    <a:lumMod val="75000"/>
                  </a:schemeClr>
                </a:solidFill>
              </a:rPr>
              <a:t>Criteria for Approval, aka Swim Lanes</a:t>
            </a:r>
          </a:p>
        </p:txBody>
      </p:sp>
      <p:pic>
        <p:nvPicPr>
          <p:cNvPr id="4" name="Picture 3">
            <a:extLst>
              <a:ext uri="{FF2B5EF4-FFF2-40B4-BE49-F238E27FC236}">
                <a16:creationId xmlns:a16="http://schemas.microsoft.com/office/drawing/2014/main" id="{61C7AEA8-1B52-2109-53CB-29ABAF2607F6}"/>
              </a:ext>
            </a:extLst>
          </p:cNvPr>
          <p:cNvPicPr>
            <a:picLocks noChangeAspect="1"/>
          </p:cNvPicPr>
          <p:nvPr/>
        </p:nvPicPr>
        <p:blipFill>
          <a:blip r:embed="rId3"/>
          <a:stretch>
            <a:fillRect/>
          </a:stretch>
        </p:blipFill>
        <p:spPr>
          <a:xfrm>
            <a:off x="102382" y="1093701"/>
            <a:ext cx="2999381" cy="1830131"/>
          </a:xfrm>
          <a:prstGeom prst="rect">
            <a:avLst/>
          </a:prstGeom>
        </p:spPr>
      </p:pic>
      <p:pic>
        <p:nvPicPr>
          <p:cNvPr id="7" name="Picture 6">
            <a:extLst>
              <a:ext uri="{FF2B5EF4-FFF2-40B4-BE49-F238E27FC236}">
                <a16:creationId xmlns:a16="http://schemas.microsoft.com/office/drawing/2014/main" id="{2470D529-C6DD-DB56-71DA-F7F4277748DC}"/>
              </a:ext>
            </a:extLst>
          </p:cNvPr>
          <p:cNvPicPr>
            <a:picLocks noChangeAspect="1"/>
          </p:cNvPicPr>
          <p:nvPr/>
        </p:nvPicPr>
        <p:blipFill rotWithShape="1">
          <a:blip r:embed="rId4"/>
          <a:srcRect b="3097"/>
          <a:stretch/>
        </p:blipFill>
        <p:spPr>
          <a:xfrm>
            <a:off x="102382" y="3000255"/>
            <a:ext cx="2999381" cy="2040072"/>
          </a:xfrm>
          <a:prstGeom prst="rect">
            <a:avLst/>
          </a:prstGeom>
        </p:spPr>
      </p:pic>
      <p:pic>
        <p:nvPicPr>
          <p:cNvPr id="14" name="Picture 13">
            <a:extLst>
              <a:ext uri="{FF2B5EF4-FFF2-40B4-BE49-F238E27FC236}">
                <a16:creationId xmlns:a16="http://schemas.microsoft.com/office/drawing/2014/main" id="{23831449-FA51-A91B-96E2-FE712E292BCC}"/>
              </a:ext>
            </a:extLst>
          </p:cNvPr>
          <p:cNvPicPr>
            <a:picLocks noChangeAspect="1"/>
          </p:cNvPicPr>
          <p:nvPr/>
        </p:nvPicPr>
        <p:blipFill>
          <a:blip r:embed="rId5"/>
          <a:stretch>
            <a:fillRect/>
          </a:stretch>
        </p:blipFill>
        <p:spPr>
          <a:xfrm>
            <a:off x="102382" y="5116750"/>
            <a:ext cx="2999381" cy="1658123"/>
          </a:xfrm>
          <a:prstGeom prst="rect">
            <a:avLst/>
          </a:prstGeom>
        </p:spPr>
      </p:pic>
    </p:spTree>
    <p:extLst>
      <p:ext uri="{BB962C8B-B14F-4D97-AF65-F5344CB8AC3E}">
        <p14:creationId xmlns:p14="http://schemas.microsoft.com/office/powerpoint/2010/main" val="2612164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2151-7FA6-CE4D-B408-9CAD62E49369}"/>
              </a:ext>
            </a:extLst>
          </p:cNvPr>
          <p:cNvSpPr>
            <a:spLocks noGrp="1"/>
          </p:cNvSpPr>
          <p:nvPr>
            <p:ph type="title"/>
          </p:nvPr>
        </p:nvSpPr>
        <p:spPr/>
        <p:txBody>
          <a:bodyPr>
            <a:normAutofit fontScale="90000"/>
          </a:bodyPr>
          <a:lstStyle/>
          <a:p>
            <a:r>
              <a:rPr lang="en-US" dirty="0"/>
              <a:t>Land Use Planning Process</a:t>
            </a:r>
          </a:p>
        </p:txBody>
      </p:sp>
      <p:pic>
        <p:nvPicPr>
          <p:cNvPr id="5" name="Graphic 4" descr="Chat with solid fill">
            <a:extLst>
              <a:ext uri="{FF2B5EF4-FFF2-40B4-BE49-F238E27FC236}">
                <a16:creationId xmlns:a16="http://schemas.microsoft.com/office/drawing/2014/main" id="{0A62F559-C64A-CC0E-8297-72ABFBEFEA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258" y="908177"/>
            <a:ext cx="1739194" cy="1739194"/>
          </a:xfrm>
          <a:prstGeom prst="rect">
            <a:avLst/>
          </a:prstGeom>
        </p:spPr>
      </p:pic>
      <p:pic>
        <p:nvPicPr>
          <p:cNvPr id="7" name="Graphic 6" descr="Checklist outline">
            <a:extLst>
              <a:ext uri="{FF2B5EF4-FFF2-40B4-BE49-F238E27FC236}">
                <a16:creationId xmlns:a16="http://schemas.microsoft.com/office/drawing/2014/main" id="{8771A53C-FEDA-4C04-80D5-184E70D09B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3085" y="3142810"/>
            <a:ext cx="1565540" cy="1565540"/>
          </a:xfrm>
          <a:prstGeom prst="rect">
            <a:avLst/>
          </a:prstGeom>
        </p:spPr>
      </p:pic>
      <p:pic>
        <p:nvPicPr>
          <p:cNvPr id="11" name="Graphic 10" descr="Inbox Check with solid fill">
            <a:extLst>
              <a:ext uri="{FF2B5EF4-FFF2-40B4-BE49-F238E27FC236}">
                <a16:creationId xmlns:a16="http://schemas.microsoft.com/office/drawing/2014/main" id="{1CCA7848-0813-4C0B-1308-821AFB07F9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06354" y="3474995"/>
            <a:ext cx="1491319" cy="1491319"/>
          </a:xfrm>
          <a:prstGeom prst="rect">
            <a:avLst/>
          </a:prstGeom>
        </p:spPr>
      </p:pic>
      <p:pic>
        <p:nvPicPr>
          <p:cNvPr id="13" name="Graphic 12" descr="Meeting with solid fill">
            <a:extLst>
              <a:ext uri="{FF2B5EF4-FFF2-40B4-BE49-F238E27FC236}">
                <a16:creationId xmlns:a16="http://schemas.microsoft.com/office/drawing/2014/main" id="{301CAD01-D698-7ADD-C7FE-7D82DEA4A55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6000" y="1032114"/>
            <a:ext cx="1491319" cy="1491319"/>
          </a:xfrm>
          <a:prstGeom prst="rect">
            <a:avLst/>
          </a:prstGeom>
        </p:spPr>
      </p:pic>
      <p:sp>
        <p:nvSpPr>
          <p:cNvPr id="14" name="TextBox 13">
            <a:extLst>
              <a:ext uri="{FF2B5EF4-FFF2-40B4-BE49-F238E27FC236}">
                <a16:creationId xmlns:a16="http://schemas.microsoft.com/office/drawing/2014/main" id="{0FF4185C-24DF-63F1-DE1F-2ED5D250C0B2}"/>
              </a:ext>
            </a:extLst>
          </p:cNvPr>
          <p:cNvSpPr txBox="1"/>
          <p:nvPr/>
        </p:nvSpPr>
        <p:spPr>
          <a:xfrm>
            <a:off x="1895452" y="1213216"/>
            <a:ext cx="3724096" cy="584775"/>
          </a:xfrm>
          <a:prstGeom prst="rect">
            <a:avLst/>
          </a:prstGeom>
          <a:noFill/>
        </p:spPr>
        <p:txBody>
          <a:bodyPr wrap="none" rtlCol="0">
            <a:spAutoFit/>
          </a:bodyPr>
          <a:lstStyle/>
          <a:p>
            <a:r>
              <a:rPr lang="en-US" sz="3200" b="1" dirty="0">
                <a:solidFill>
                  <a:srgbClr val="4D7830"/>
                </a:solidFill>
              </a:rPr>
              <a:t>1.  PRE-APPLICATION</a:t>
            </a:r>
          </a:p>
        </p:txBody>
      </p:sp>
      <p:sp>
        <p:nvSpPr>
          <p:cNvPr id="15" name="TextBox 14">
            <a:extLst>
              <a:ext uri="{FF2B5EF4-FFF2-40B4-BE49-F238E27FC236}">
                <a16:creationId xmlns:a16="http://schemas.microsoft.com/office/drawing/2014/main" id="{8A85F13D-C017-89E1-FA2D-F8440529F565}"/>
              </a:ext>
            </a:extLst>
          </p:cNvPr>
          <p:cNvSpPr txBox="1"/>
          <p:nvPr/>
        </p:nvSpPr>
        <p:spPr>
          <a:xfrm>
            <a:off x="1895453" y="1720677"/>
            <a:ext cx="3724095" cy="1600438"/>
          </a:xfrm>
          <a:prstGeom prst="rect">
            <a:avLst/>
          </a:prstGeom>
          <a:noFill/>
        </p:spPr>
        <p:txBody>
          <a:bodyPr wrap="square" rtlCol="0">
            <a:spAutoFit/>
          </a:bodyPr>
          <a:lstStyle/>
          <a:p>
            <a:r>
              <a:rPr lang="en-US" sz="2000" dirty="0"/>
              <a:t>Discussion with Staff</a:t>
            </a:r>
          </a:p>
          <a:p>
            <a:r>
              <a:rPr lang="en-US" sz="2000" dirty="0"/>
              <a:t>Pre-Application conference (TRC)</a:t>
            </a:r>
          </a:p>
          <a:p>
            <a:r>
              <a:rPr lang="en-US" sz="2000" dirty="0"/>
              <a:t>Staff input and direction</a:t>
            </a:r>
          </a:p>
          <a:p>
            <a:r>
              <a:rPr lang="en-US" sz="2000" dirty="0"/>
              <a:t>Application preparation</a:t>
            </a:r>
          </a:p>
          <a:p>
            <a:endParaRPr lang="en-US" dirty="0"/>
          </a:p>
        </p:txBody>
      </p:sp>
      <p:sp>
        <p:nvSpPr>
          <p:cNvPr id="16" name="TextBox 15">
            <a:extLst>
              <a:ext uri="{FF2B5EF4-FFF2-40B4-BE49-F238E27FC236}">
                <a16:creationId xmlns:a16="http://schemas.microsoft.com/office/drawing/2014/main" id="{47D01D3C-3E11-4235-3262-FE4803432774}"/>
              </a:ext>
            </a:extLst>
          </p:cNvPr>
          <p:cNvSpPr txBox="1"/>
          <p:nvPr/>
        </p:nvSpPr>
        <p:spPr>
          <a:xfrm>
            <a:off x="1636782" y="3199320"/>
            <a:ext cx="3057547" cy="1077218"/>
          </a:xfrm>
          <a:prstGeom prst="rect">
            <a:avLst/>
          </a:prstGeom>
          <a:noFill/>
        </p:spPr>
        <p:txBody>
          <a:bodyPr wrap="square" rtlCol="0">
            <a:spAutoFit/>
          </a:bodyPr>
          <a:lstStyle/>
          <a:p>
            <a:pPr marL="514350" indent="-514350">
              <a:buAutoNum type="arabicPeriod" startAt="2"/>
            </a:pPr>
            <a:r>
              <a:rPr lang="en-US" sz="3200" b="1" dirty="0">
                <a:solidFill>
                  <a:schemeClr val="accent5">
                    <a:lumMod val="75000"/>
                  </a:schemeClr>
                </a:solidFill>
              </a:rPr>
              <a:t>APPLICATION    </a:t>
            </a:r>
          </a:p>
          <a:p>
            <a:r>
              <a:rPr lang="en-US" sz="3200" b="1" dirty="0">
                <a:solidFill>
                  <a:schemeClr val="accent5">
                    <a:lumMod val="75000"/>
                  </a:schemeClr>
                </a:solidFill>
              </a:rPr>
              <a:t>     SUBMITTAL</a:t>
            </a:r>
          </a:p>
        </p:txBody>
      </p:sp>
      <p:sp>
        <p:nvSpPr>
          <p:cNvPr id="17" name="TextBox 16">
            <a:extLst>
              <a:ext uri="{FF2B5EF4-FFF2-40B4-BE49-F238E27FC236}">
                <a16:creationId xmlns:a16="http://schemas.microsoft.com/office/drawing/2014/main" id="{70535E00-7A92-791B-6BC2-E8A1F58E9911}"/>
              </a:ext>
            </a:extLst>
          </p:cNvPr>
          <p:cNvSpPr txBox="1"/>
          <p:nvPr/>
        </p:nvSpPr>
        <p:spPr>
          <a:xfrm>
            <a:off x="1594597" y="4156772"/>
            <a:ext cx="4992436" cy="2523768"/>
          </a:xfrm>
          <a:prstGeom prst="rect">
            <a:avLst/>
          </a:prstGeom>
          <a:noFill/>
        </p:spPr>
        <p:txBody>
          <a:bodyPr wrap="square" rtlCol="0">
            <a:spAutoFit/>
          </a:bodyPr>
          <a:lstStyle/>
          <a:p>
            <a:r>
              <a:rPr lang="en-US" sz="2000" dirty="0"/>
              <a:t>Application materials received</a:t>
            </a:r>
          </a:p>
          <a:p>
            <a:r>
              <a:rPr lang="en-US" sz="2000" dirty="0"/>
              <a:t>Completeness review performed</a:t>
            </a:r>
          </a:p>
          <a:p>
            <a:r>
              <a:rPr lang="en-US" sz="2000" dirty="0"/>
              <a:t>Public notification and comments</a:t>
            </a:r>
          </a:p>
          <a:p>
            <a:r>
              <a:rPr lang="en-US" sz="2000" dirty="0"/>
              <a:t>Referral notification and comments</a:t>
            </a:r>
          </a:p>
          <a:p>
            <a:r>
              <a:rPr lang="en-US" sz="2000" dirty="0"/>
              <a:t>Staff review and comments</a:t>
            </a:r>
          </a:p>
          <a:p>
            <a:r>
              <a:rPr lang="en-US" sz="2000" dirty="0"/>
              <a:t>Resubmittals and reviews</a:t>
            </a:r>
          </a:p>
          <a:p>
            <a:r>
              <a:rPr lang="en-US" sz="2000" dirty="0"/>
              <a:t>Schedule and notice public meetings/hearings</a:t>
            </a:r>
          </a:p>
          <a:p>
            <a:endParaRPr lang="en-US" dirty="0"/>
          </a:p>
        </p:txBody>
      </p:sp>
      <p:sp>
        <p:nvSpPr>
          <p:cNvPr id="18" name="TextBox 17">
            <a:extLst>
              <a:ext uri="{FF2B5EF4-FFF2-40B4-BE49-F238E27FC236}">
                <a16:creationId xmlns:a16="http://schemas.microsoft.com/office/drawing/2014/main" id="{10D2A8A8-6096-FC8C-1187-8DD817E72525}"/>
              </a:ext>
            </a:extLst>
          </p:cNvPr>
          <p:cNvSpPr txBox="1"/>
          <p:nvPr/>
        </p:nvSpPr>
        <p:spPr>
          <a:xfrm>
            <a:off x="7510639" y="1270428"/>
            <a:ext cx="3980577" cy="1077218"/>
          </a:xfrm>
          <a:prstGeom prst="rect">
            <a:avLst/>
          </a:prstGeom>
          <a:noFill/>
        </p:spPr>
        <p:txBody>
          <a:bodyPr wrap="none" rtlCol="0">
            <a:spAutoFit/>
          </a:bodyPr>
          <a:lstStyle/>
          <a:p>
            <a:pPr marL="514350" indent="-514350">
              <a:buAutoNum type="arabicPeriod" startAt="3"/>
            </a:pPr>
            <a:r>
              <a:rPr lang="en-US" sz="3200" b="1" dirty="0">
                <a:solidFill>
                  <a:srgbClr val="4D7830"/>
                </a:solidFill>
              </a:rPr>
              <a:t>PUBLIC MEETING / </a:t>
            </a:r>
          </a:p>
          <a:p>
            <a:r>
              <a:rPr lang="en-US" sz="3200" b="1" dirty="0">
                <a:solidFill>
                  <a:srgbClr val="4D7830"/>
                </a:solidFill>
              </a:rPr>
              <a:t>      HEARING</a:t>
            </a:r>
          </a:p>
        </p:txBody>
      </p:sp>
      <p:sp>
        <p:nvSpPr>
          <p:cNvPr id="19" name="TextBox 18">
            <a:extLst>
              <a:ext uri="{FF2B5EF4-FFF2-40B4-BE49-F238E27FC236}">
                <a16:creationId xmlns:a16="http://schemas.microsoft.com/office/drawing/2014/main" id="{3A1C6BB0-028A-ED50-0EA9-3D3D6229D90F}"/>
              </a:ext>
            </a:extLst>
          </p:cNvPr>
          <p:cNvSpPr txBox="1"/>
          <p:nvPr/>
        </p:nvSpPr>
        <p:spPr>
          <a:xfrm>
            <a:off x="7580035" y="2256329"/>
            <a:ext cx="3468848" cy="1323439"/>
          </a:xfrm>
          <a:prstGeom prst="rect">
            <a:avLst/>
          </a:prstGeom>
          <a:noFill/>
        </p:spPr>
        <p:txBody>
          <a:bodyPr wrap="square" rtlCol="0">
            <a:spAutoFit/>
          </a:bodyPr>
          <a:lstStyle/>
          <a:p>
            <a:r>
              <a:rPr lang="en-US" sz="2000" dirty="0"/>
              <a:t>Staff presentation</a:t>
            </a:r>
          </a:p>
          <a:p>
            <a:r>
              <a:rPr lang="en-US" sz="2000" dirty="0"/>
              <a:t>Applicant’s presentation</a:t>
            </a:r>
          </a:p>
          <a:p>
            <a:r>
              <a:rPr lang="en-US" sz="2000" dirty="0"/>
              <a:t>Public hearing</a:t>
            </a:r>
          </a:p>
          <a:p>
            <a:r>
              <a:rPr lang="en-US" sz="2000" dirty="0"/>
              <a:t>Discussion and vote</a:t>
            </a:r>
          </a:p>
        </p:txBody>
      </p:sp>
      <p:sp>
        <p:nvSpPr>
          <p:cNvPr id="20" name="TextBox 19">
            <a:extLst>
              <a:ext uri="{FF2B5EF4-FFF2-40B4-BE49-F238E27FC236}">
                <a16:creationId xmlns:a16="http://schemas.microsoft.com/office/drawing/2014/main" id="{F29744DB-ED29-CBAF-D273-9006470687F2}"/>
              </a:ext>
            </a:extLst>
          </p:cNvPr>
          <p:cNvSpPr txBox="1"/>
          <p:nvPr/>
        </p:nvSpPr>
        <p:spPr>
          <a:xfrm>
            <a:off x="7510639" y="3839597"/>
            <a:ext cx="3980578" cy="1077218"/>
          </a:xfrm>
          <a:prstGeom prst="rect">
            <a:avLst/>
          </a:prstGeom>
          <a:noFill/>
        </p:spPr>
        <p:txBody>
          <a:bodyPr wrap="square" rtlCol="0">
            <a:spAutoFit/>
          </a:bodyPr>
          <a:lstStyle/>
          <a:p>
            <a:pPr marL="514350" indent="-514350">
              <a:buAutoNum type="arabicPeriod" startAt="4"/>
            </a:pPr>
            <a:r>
              <a:rPr lang="en-US" sz="3200" b="1" dirty="0">
                <a:solidFill>
                  <a:schemeClr val="accent5">
                    <a:lumMod val="75000"/>
                  </a:schemeClr>
                </a:solidFill>
              </a:rPr>
              <a:t>POST-APPROVAL </a:t>
            </a:r>
          </a:p>
          <a:p>
            <a:r>
              <a:rPr lang="en-US" sz="3200" b="1" dirty="0">
                <a:solidFill>
                  <a:schemeClr val="accent5">
                    <a:lumMod val="75000"/>
                  </a:schemeClr>
                </a:solidFill>
              </a:rPr>
              <a:t>      ACTIONS</a:t>
            </a:r>
          </a:p>
        </p:txBody>
      </p:sp>
      <p:sp>
        <p:nvSpPr>
          <p:cNvPr id="21" name="TextBox 20">
            <a:extLst>
              <a:ext uri="{FF2B5EF4-FFF2-40B4-BE49-F238E27FC236}">
                <a16:creationId xmlns:a16="http://schemas.microsoft.com/office/drawing/2014/main" id="{25404720-B7D4-EDEA-C8D1-706C75EE1DE8}"/>
              </a:ext>
            </a:extLst>
          </p:cNvPr>
          <p:cNvSpPr txBox="1"/>
          <p:nvPr/>
        </p:nvSpPr>
        <p:spPr>
          <a:xfrm>
            <a:off x="7376779" y="4838091"/>
            <a:ext cx="3077058" cy="1323439"/>
          </a:xfrm>
          <a:prstGeom prst="rect">
            <a:avLst/>
          </a:prstGeom>
          <a:noFill/>
        </p:spPr>
        <p:txBody>
          <a:bodyPr wrap="square" rtlCol="0">
            <a:spAutoFit/>
          </a:bodyPr>
          <a:lstStyle/>
          <a:p>
            <a:r>
              <a:rPr lang="en-US" sz="2000" dirty="0"/>
              <a:t>Conditions of approval</a:t>
            </a:r>
          </a:p>
          <a:p>
            <a:r>
              <a:rPr lang="en-US" sz="2000" dirty="0"/>
              <a:t>Signing documents</a:t>
            </a:r>
          </a:p>
          <a:p>
            <a:r>
              <a:rPr lang="en-US" sz="2000" dirty="0"/>
              <a:t>Recording documents</a:t>
            </a:r>
          </a:p>
          <a:p>
            <a:r>
              <a:rPr lang="en-US" sz="2000" dirty="0"/>
              <a:t>Records management</a:t>
            </a:r>
          </a:p>
        </p:txBody>
      </p:sp>
      <p:sp>
        <p:nvSpPr>
          <p:cNvPr id="3" name="Oval 2">
            <a:extLst>
              <a:ext uri="{FF2B5EF4-FFF2-40B4-BE49-F238E27FC236}">
                <a16:creationId xmlns:a16="http://schemas.microsoft.com/office/drawing/2014/main" id="{418E899E-C4AE-AA3F-7A23-E3B6A9EB73B5}"/>
              </a:ext>
            </a:extLst>
          </p:cNvPr>
          <p:cNvSpPr/>
          <p:nvPr/>
        </p:nvSpPr>
        <p:spPr>
          <a:xfrm>
            <a:off x="5619549" y="908177"/>
            <a:ext cx="6234622" cy="2873416"/>
          </a:xfrm>
          <a:prstGeom prst="ellipse">
            <a:avLst/>
          </a:prstGeom>
          <a:solidFill>
            <a:schemeClr val="accent1">
              <a:lumMod val="20000"/>
              <a:lumOff val="80000"/>
              <a:alpha val="23000"/>
            </a:schemeClr>
          </a:solidFill>
          <a:ln w="50800" cmpd="thickThi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440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2151-7FA6-CE4D-B408-9CAD62E49369}"/>
              </a:ext>
            </a:extLst>
          </p:cNvPr>
          <p:cNvSpPr>
            <a:spLocks noGrp="1"/>
          </p:cNvSpPr>
          <p:nvPr>
            <p:ph type="title"/>
          </p:nvPr>
        </p:nvSpPr>
        <p:spPr/>
        <p:txBody>
          <a:bodyPr>
            <a:normAutofit fontScale="90000"/>
          </a:bodyPr>
          <a:lstStyle/>
          <a:p>
            <a:r>
              <a:rPr lang="en-US" dirty="0"/>
              <a:t>Public Hearing Information Guide</a:t>
            </a:r>
          </a:p>
        </p:txBody>
      </p:sp>
      <p:sp>
        <p:nvSpPr>
          <p:cNvPr id="5" name="TextBox 4">
            <a:extLst>
              <a:ext uri="{FF2B5EF4-FFF2-40B4-BE49-F238E27FC236}">
                <a16:creationId xmlns:a16="http://schemas.microsoft.com/office/drawing/2014/main" id="{EB0CFA54-E94E-8DBA-43F7-518D4D33C74F}"/>
              </a:ext>
            </a:extLst>
          </p:cNvPr>
          <p:cNvSpPr txBox="1"/>
          <p:nvPr/>
        </p:nvSpPr>
        <p:spPr>
          <a:xfrm>
            <a:off x="1678529" y="1593140"/>
            <a:ext cx="5157244" cy="830997"/>
          </a:xfrm>
          <a:prstGeom prst="rect">
            <a:avLst/>
          </a:prstGeom>
          <a:solidFill>
            <a:schemeClr val="bg1"/>
          </a:solidFill>
          <a:ln>
            <a:noFill/>
          </a:ln>
        </p:spPr>
        <p:txBody>
          <a:bodyPr wrap="square" rtlCol="0">
            <a:spAutoFit/>
          </a:bodyPr>
          <a:lstStyle/>
          <a:p>
            <a:r>
              <a:rPr lang="en-US" sz="1600" dirty="0"/>
              <a:t>The agenda item is introduced by Town Staff, including details of the official request, location, and how the project satisfies the Development Code and Comprehensive Plan</a:t>
            </a:r>
          </a:p>
        </p:txBody>
      </p:sp>
      <p:sp>
        <p:nvSpPr>
          <p:cNvPr id="9" name="TextBox 8">
            <a:extLst>
              <a:ext uri="{FF2B5EF4-FFF2-40B4-BE49-F238E27FC236}">
                <a16:creationId xmlns:a16="http://schemas.microsoft.com/office/drawing/2014/main" id="{E36C3106-3C20-0F29-9783-8C689CEFD479}"/>
              </a:ext>
            </a:extLst>
          </p:cNvPr>
          <p:cNvSpPr txBox="1"/>
          <p:nvPr/>
        </p:nvSpPr>
        <p:spPr>
          <a:xfrm>
            <a:off x="213312" y="2921704"/>
            <a:ext cx="5137066" cy="584775"/>
          </a:xfrm>
          <a:prstGeom prst="rect">
            <a:avLst/>
          </a:prstGeom>
          <a:solidFill>
            <a:schemeClr val="bg1"/>
          </a:solidFill>
          <a:ln>
            <a:noFill/>
          </a:ln>
        </p:spPr>
        <p:txBody>
          <a:bodyPr wrap="square" rtlCol="0">
            <a:spAutoFit/>
          </a:bodyPr>
          <a:lstStyle/>
          <a:p>
            <a:r>
              <a:rPr lang="en-US" sz="1600" dirty="0"/>
              <a:t>The applicant presents their proposal and makes their case for approval.  </a:t>
            </a:r>
          </a:p>
        </p:txBody>
      </p:sp>
      <p:sp>
        <p:nvSpPr>
          <p:cNvPr id="11" name="TextBox 10">
            <a:extLst>
              <a:ext uri="{FF2B5EF4-FFF2-40B4-BE49-F238E27FC236}">
                <a16:creationId xmlns:a16="http://schemas.microsoft.com/office/drawing/2014/main" id="{98649FAC-CD64-BB25-C2B0-6804DEBB9265}"/>
              </a:ext>
            </a:extLst>
          </p:cNvPr>
          <p:cNvSpPr txBox="1"/>
          <p:nvPr/>
        </p:nvSpPr>
        <p:spPr>
          <a:xfrm>
            <a:off x="4219043" y="3838937"/>
            <a:ext cx="1517337" cy="369332"/>
          </a:xfrm>
          <a:prstGeom prst="rect">
            <a:avLst/>
          </a:prstGeom>
          <a:solidFill>
            <a:schemeClr val="bg1"/>
          </a:solidFill>
          <a:ln>
            <a:noFill/>
          </a:ln>
        </p:spPr>
        <p:txBody>
          <a:bodyPr wrap="square" rtlCol="0">
            <a:spAutoFit/>
          </a:bodyPr>
          <a:lstStyle/>
          <a:p>
            <a:endParaRPr lang="en-US" dirty="0"/>
          </a:p>
        </p:txBody>
      </p:sp>
      <p:sp>
        <p:nvSpPr>
          <p:cNvPr id="13" name="TextBox 12">
            <a:extLst>
              <a:ext uri="{FF2B5EF4-FFF2-40B4-BE49-F238E27FC236}">
                <a16:creationId xmlns:a16="http://schemas.microsoft.com/office/drawing/2014/main" id="{8C0761ED-5191-4906-3C5C-F0D2A03F1986}"/>
              </a:ext>
            </a:extLst>
          </p:cNvPr>
          <p:cNvSpPr txBox="1"/>
          <p:nvPr/>
        </p:nvSpPr>
        <p:spPr>
          <a:xfrm>
            <a:off x="1904999" y="3916425"/>
            <a:ext cx="5341565" cy="2862322"/>
          </a:xfrm>
          <a:prstGeom prst="rect">
            <a:avLst/>
          </a:prstGeom>
          <a:solidFill>
            <a:schemeClr val="bg1"/>
          </a:solidFill>
          <a:ln>
            <a:noFill/>
          </a:ln>
        </p:spPr>
        <p:txBody>
          <a:bodyPr wrap="square" rtlCol="0">
            <a:spAutoFit/>
          </a:bodyPr>
          <a:lstStyle/>
          <a:p>
            <a:pPr marL="285750" indent="-285750">
              <a:buFont typeface="Arial" panose="020B0604020202020204" pitchFamily="34" charset="0"/>
              <a:buChar char="•"/>
            </a:pPr>
            <a:r>
              <a:rPr lang="en-US" sz="1500" dirty="0"/>
              <a:t>The public hearing is opened for testimony.</a:t>
            </a:r>
          </a:p>
          <a:p>
            <a:pPr marL="285750" indent="-285750">
              <a:buFont typeface="Arial" panose="020B0604020202020204" pitchFamily="34" charset="0"/>
              <a:buChar char="•"/>
            </a:pPr>
            <a:r>
              <a:rPr lang="en-US" sz="1500" dirty="0"/>
              <a:t>One at a time, citizens have an opportunity to speak for up to 3 minutes about the proposed project.  This time is used to ask questions, provide concerns, and offer approval or disproval of the proposal.</a:t>
            </a:r>
          </a:p>
          <a:p>
            <a:pPr marL="742950" lvl="1" indent="-285750">
              <a:buFont typeface="Arial" panose="020B0604020202020204" pitchFamily="34" charset="0"/>
              <a:buChar char="•"/>
            </a:pPr>
            <a:r>
              <a:rPr lang="en-US" sz="1500" dirty="0"/>
              <a:t>Public comments are testimony.  The Applicant, Staff and Trustees/Commissioners will not respond to the comments until all testimony has been received and the public hearing is closed.  </a:t>
            </a:r>
          </a:p>
          <a:p>
            <a:pPr marL="285750" indent="-285750">
              <a:buFont typeface="Arial" panose="020B0604020202020204" pitchFamily="34" charset="0"/>
              <a:buChar char="•"/>
            </a:pPr>
            <a:r>
              <a:rPr lang="en-US" sz="1500" dirty="0"/>
              <a:t>Once all who wish to speak have done so, the Mayor / Chairperson will officially close the Public Hearing which ends the public testimony period.  </a:t>
            </a:r>
          </a:p>
        </p:txBody>
      </p:sp>
      <p:sp>
        <p:nvSpPr>
          <p:cNvPr id="15" name="TextBox 14">
            <a:extLst>
              <a:ext uri="{FF2B5EF4-FFF2-40B4-BE49-F238E27FC236}">
                <a16:creationId xmlns:a16="http://schemas.microsoft.com/office/drawing/2014/main" id="{C6458076-C695-8E3D-E59F-3BC9B74E22CC}"/>
              </a:ext>
            </a:extLst>
          </p:cNvPr>
          <p:cNvSpPr txBox="1"/>
          <p:nvPr/>
        </p:nvSpPr>
        <p:spPr>
          <a:xfrm>
            <a:off x="4044880" y="3512775"/>
            <a:ext cx="1753894" cy="369332"/>
          </a:xfrm>
          <a:prstGeom prst="rect">
            <a:avLst/>
          </a:prstGeom>
          <a:solidFill>
            <a:schemeClr val="bg1"/>
          </a:solidFill>
          <a:ln>
            <a:noFill/>
          </a:ln>
        </p:spPr>
        <p:txBody>
          <a:bodyPr wrap="square" rtlCol="0">
            <a:spAutoFit/>
          </a:bodyPr>
          <a:lstStyle/>
          <a:p>
            <a:endParaRPr lang="en-US" dirty="0"/>
          </a:p>
        </p:txBody>
      </p:sp>
      <p:sp>
        <p:nvSpPr>
          <p:cNvPr id="16" name="TextBox 15">
            <a:extLst>
              <a:ext uri="{FF2B5EF4-FFF2-40B4-BE49-F238E27FC236}">
                <a16:creationId xmlns:a16="http://schemas.microsoft.com/office/drawing/2014/main" id="{CA5ED8B2-2E31-7976-883A-4F0504FA3753}"/>
              </a:ext>
            </a:extLst>
          </p:cNvPr>
          <p:cNvSpPr txBox="1"/>
          <p:nvPr/>
        </p:nvSpPr>
        <p:spPr>
          <a:xfrm>
            <a:off x="8390561" y="3036184"/>
            <a:ext cx="3619652" cy="3093154"/>
          </a:xfrm>
          <a:prstGeom prst="rect">
            <a:avLst/>
          </a:prstGeom>
          <a:solidFill>
            <a:schemeClr val="bg1"/>
          </a:solidFill>
          <a:ln>
            <a:noFill/>
          </a:ln>
        </p:spPr>
        <p:txBody>
          <a:bodyPr wrap="square" rtlCol="0">
            <a:spAutoFit/>
          </a:bodyPr>
          <a:lstStyle/>
          <a:p>
            <a:pPr marL="285750" indent="-285750">
              <a:buFont typeface="Arial" panose="020B0604020202020204" pitchFamily="34" charset="0"/>
              <a:buChar char="•"/>
            </a:pPr>
            <a:r>
              <a:rPr lang="en-US" sz="1500" dirty="0"/>
              <a:t>The Trustees/Commissioners confer and have an opportunity to ask the applicant or staff questions that arose during the public hearing period or questions of their own.</a:t>
            </a:r>
          </a:p>
          <a:p>
            <a:pPr marL="285750" indent="-285750">
              <a:buFont typeface="Arial" panose="020B0604020202020204" pitchFamily="34" charset="0"/>
              <a:buChar char="•"/>
            </a:pPr>
            <a:r>
              <a:rPr lang="en-US" sz="1500" dirty="0"/>
              <a:t>A motion must be made on an item, and if a motion is seconded, a vote is called; a majority must be found for any issue to pass (tie votes do not result in the passage of the item). </a:t>
            </a:r>
          </a:p>
          <a:p>
            <a:pPr marL="285750" indent="-285750">
              <a:buFont typeface="Arial" panose="020B0604020202020204" pitchFamily="34" charset="0"/>
              <a:buChar char="•"/>
            </a:pPr>
            <a:r>
              <a:rPr lang="en-US" sz="1500" dirty="0"/>
              <a:t>If any citizen disagrees with the decision, they have 30 days to file an appeal with the Town. </a:t>
            </a:r>
          </a:p>
        </p:txBody>
      </p:sp>
      <p:sp>
        <p:nvSpPr>
          <p:cNvPr id="12" name="TextBox 11">
            <a:extLst>
              <a:ext uri="{FF2B5EF4-FFF2-40B4-BE49-F238E27FC236}">
                <a16:creationId xmlns:a16="http://schemas.microsoft.com/office/drawing/2014/main" id="{B48340A0-2D79-940A-A835-D00315DA813D}"/>
              </a:ext>
            </a:extLst>
          </p:cNvPr>
          <p:cNvSpPr txBox="1"/>
          <p:nvPr/>
        </p:nvSpPr>
        <p:spPr>
          <a:xfrm>
            <a:off x="1606559" y="999787"/>
            <a:ext cx="4327980" cy="584775"/>
          </a:xfrm>
          <a:prstGeom prst="rect">
            <a:avLst/>
          </a:prstGeom>
          <a:noFill/>
        </p:spPr>
        <p:txBody>
          <a:bodyPr wrap="none" rtlCol="0">
            <a:spAutoFit/>
          </a:bodyPr>
          <a:lstStyle/>
          <a:p>
            <a:r>
              <a:rPr lang="en-US" sz="3200" b="1" dirty="0">
                <a:solidFill>
                  <a:srgbClr val="4D7830"/>
                </a:solidFill>
              </a:rPr>
              <a:t>1.  STAFF PRESENTATION</a:t>
            </a:r>
          </a:p>
        </p:txBody>
      </p:sp>
      <p:pic>
        <p:nvPicPr>
          <p:cNvPr id="17" name="Graphic 16" descr="Meeting with solid fill">
            <a:extLst>
              <a:ext uri="{FF2B5EF4-FFF2-40B4-BE49-F238E27FC236}">
                <a16:creationId xmlns:a16="http://schemas.microsoft.com/office/drawing/2014/main" id="{79250B6F-CFF5-282A-40E3-CA119D1EBC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42" y="3213662"/>
            <a:ext cx="1924242" cy="1924242"/>
          </a:xfrm>
          <a:prstGeom prst="rect">
            <a:avLst/>
          </a:prstGeom>
        </p:spPr>
      </p:pic>
      <p:sp>
        <p:nvSpPr>
          <p:cNvPr id="18" name="TextBox 17">
            <a:extLst>
              <a:ext uri="{FF2B5EF4-FFF2-40B4-BE49-F238E27FC236}">
                <a16:creationId xmlns:a16="http://schemas.microsoft.com/office/drawing/2014/main" id="{1E352366-D35E-D12D-4AA2-C566A1973984}"/>
              </a:ext>
            </a:extLst>
          </p:cNvPr>
          <p:cNvSpPr txBox="1"/>
          <p:nvPr/>
        </p:nvSpPr>
        <p:spPr>
          <a:xfrm>
            <a:off x="1751062" y="3432634"/>
            <a:ext cx="3573222" cy="584775"/>
          </a:xfrm>
          <a:prstGeom prst="rect">
            <a:avLst/>
          </a:prstGeom>
          <a:noFill/>
        </p:spPr>
        <p:txBody>
          <a:bodyPr wrap="none" rtlCol="0">
            <a:spAutoFit/>
          </a:bodyPr>
          <a:lstStyle/>
          <a:p>
            <a:r>
              <a:rPr lang="en-US" sz="3200" b="1" dirty="0">
                <a:solidFill>
                  <a:srgbClr val="4D7830"/>
                </a:solidFill>
              </a:rPr>
              <a:t>3.  PUBLIC HEARING</a:t>
            </a:r>
          </a:p>
        </p:txBody>
      </p:sp>
      <p:pic>
        <p:nvPicPr>
          <p:cNvPr id="19" name="Graphic 18" descr="Chat with solid fill">
            <a:extLst>
              <a:ext uri="{FF2B5EF4-FFF2-40B4-BE49-F238E27FC236}">
                <a16:creationId xmlns:a16="http://schemas.microsoft.com/office/drawing/2014/main" id="{758614A8-2D50-35FB-36A5-1D8F9090BE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175" y="933867"/>
            <a:ext cx="1851123" cy="1851123"/>
          </a:xfrm>
          <a:prstGeom prst="rect">
            <a:avLst/>
          </a:prstGeom>
        </p:spPr>
      </p:pic>
      <p:pic>
        <p:nvPicPr>
          <p:cNvPr id="21" name="Graphic 20" descr="Customer review with solid fill">
            <a:extLst>
              <a:ext uri="{FF2B5EF4-FFF2-40B4-BE49-F238E27FC236}">
                <a16:creationId xmlns:a16="http://schemas.microsoft.com/office/drawing/2014/main" id="{17461E42-BBA6-523F-4055-E6F532EA985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46564" y="1496648"/>
            <a:ext cx="1667169" cy="1667169"/>
          </a:xfrm>
          <a:prstGeom prst="rect">
            <a:avLst/>
          </a:prstGeom>
        </p:spPr>
      </p:pic>
      <p:sp>
        <p:nvSpPr>
          <p:cNvPr id="22" name="TextBox 21">
            <a:extLst>
              <a:ext uri="{FF2B5EF4-FFF2-40B4-BE49-F238E27FC236}">
                <a16:creationId xmlns:a16="http://schemas.microsoft.com/office/drawing/2014/main" id="{A199EDA9-F2B8-7125-AFFB-74F493C298A9}"/>
              </a:ext>
            </a:extLst>
          </p:cNvPr>
          <p:cNvSpPr txBox="1"/>
          <p:nvPr/>
        </p:nvSpPr>
        <p:spPr>
          <a:xfrm>
            <a:off x="8796850" y="2101337"/>
            <a:ext cx="2888932" cy="1077218"/>
          </a:xfrm>
          <a:prstGeom prst="rect">
            <a:avLst/>
          </a:prstGeom>
          <a:noFill/>
        </p:spPr>
        <p:txBody>
          <a:bodyPr wrap="none" rtlCol="0">
            <a:spAutoFit/>
          </a:bodyPr>
          <a:lstStyle/>
          <a:p>
            <a:pPr marL="514350" indent="-514350">
              <a:buAutoNum type="arabicPeriod" startAt="4"/>
            </a:pPr>
            <a:r>
              <a:rPr lang="en-US" sz="3200" b="1" dirty="0">
                <a:solidFill>
                  <a:schemeClr val="accent5">
                    <a:lumMod val="75000"/>
                  </a:schemeClr>
                </a:solidFill>
              </a:rPr>
              <a:t>DISCUSSION </a:t>
            </a:r>
          </a:p>
          <a:p>
            <a:r>
              <a:rPr lang="en-US" sz="3200" b="1" dirty="0">
                <a:solidFill>
                  <a:schemeClr val="accent5">
                    <a:lumMod val="75000"/>
                  </a:schemeClr>
                </a:solidFill>
              </a:rPr>
              <a:t>     &amp; VOTE</a:t>
            </a:r>
          </a:p>
        </p:txBody>
      </p:sp>
      <p:sp>
        <p:nvSpPr>
          <p:cNvPr id="23" name="TextBox 22">
            <a:extLst>
              <a:ext uri="{FF2B5EF4-FFF2-40B4-BE49-F238E27FC236}">
                <a16:creationId xmlns:a16="http://schemas.microsoft.com/office/drawing/2014/main" id="{4B2B9CA1-4248-2FBA-8861-0943B80484ED}"/>
              </a:ext>
            </a:extLst>
          </p:cNvPr>
          <p:cNvSpPr txBox="1"/>
          <p:nvPr/>
        </p:nvSpPr>
        <p:spPr>
          <a:xfrm>
            <a:off x="213312" y="2513559"/>
            <a:ext cx="5247527" cy="584775"/>
          </a:xfrm>
          <a:prstGeom prst="rect">
            <a:avLst/>
          </a:prstGeom>
          <a:noFill/>
        </p:spPr>
        <p:txBody>
          <a:bodyPr wrap="none" rtlCol="0">
            <a:spAutoFit/>
          </a:bodyPr>
          <a:lstStyle/>
          <a:p>
            <a:r>
              <a:rPr lang="en-US" sz="3200" b="1" dirty="0">
                <a:solidFill>
                  <a:schemeClr val="accent5">
                    <a:lumMod val="75000"/>
                  </a:schemeClr>
                </a:solidFill>
              </a:rPr>
              <a:t>2.  APPLICANT PRESENTATION</a:t>
            </a:r>
          </a:p>
        </p:txBody>
      </p:sp>
      <p:pic>
        <p:nvPicPr>
          <p:cNvPr id="25" name="Graphic 24" descr="Lecturer with solid fill">
            <a:extLst>
              <a:ext uri="{FF2B5EF4-FFF2-40B4-BE49-F238E27FC236}">
                <a16:creationId xmlns:a16="http://schemas.microsoft.com/office/drawing/2014/main" id="{E8976569-692E-C980-A517-8B4BA3B53B7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73591" y="2364977"/>
            <a:ext cx="1394690" cy="1394690"/>
          </a:xfrm>
          <a:prstGeom prst="rect">
            <a:avLst/>
          </a:prstGeom>
        </p:spPr>
      </p:pic>
    </p:spTree>
    <p:extLst>
      <p:ext uri="{BB962C8B-B14F-4D97-AF65-F5344CB8AC3E}">
        <p14:creationId xmlns:p14="http://schemas.microsoft.com/office/powerpoint/2010/main" val="449140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TotalTime>
  <Words>751</Words>
  <Application>Microsoft Office PowerPoint</Application>
  <PresentationFormat>Widescreen</PresentationFormat>
  <Paragraphs>123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Open Sans</vt:lpstr>
      <vt:lpstr>Times New Roman</vt:lpstr>
      <vt:lpstr>Office Theme</vt:lpstr>
      <vt:lpstr>Planning Commission 2024</vt:lpstr>
      <vt:lpstr>PowerPoint Presentation</vt:lpstr>
      <vt:lpstr>Why do we plan?</vt:lpstr>
      <vt:lpstr>PowerPoint Presentation</vt:lpstr>
      <vt:lpstr>We plan for efficiency</vt:lpstr>
      <vt:lpstr>PowerPoint Presentation</vt:lpstr>
      <vt:lpstr>Criteria for Approval:  Use by Special Review Permit 30-3-106.C</vt:lpstr>
      <vt:lpstr>Land Use Planning Process</vt:lpstr>
      <vt:lpstr>Public Hearing Information Guide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Trustees Public Hearing February 28, 2023</dc:title>
  <dc:creator>Lauren Richardson</dc:creator>
  <cp:lastModifiedBy>Anne Johnson</cp:lastModifiedBy>
  <cp:revision>22</cp:revision>
  <dcterms:created xsi:type="dcterms:W3CDTF">2023-03-03T15:52:25Z</dcterms:created>
  <dcterms:modified xsi:type="dcterms:W3CDTF">2024-10-08T13:37:12Z</dcterms:modified>
</cp:coreProperties>
</file>